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758" r:id="rId1"/>
  </p:sldMasterIdLst>
  <p:notesMasterIdLst>
    <p:notesMasterId r:id="rId21"/>
  </p:notesMasterIdLst>
  <p:handoutMasterIdLst>
    <p:handoutMasterId r:id="rId22"/>
  </p:handoutMasterIdLst>
  <p:sldIdLst>
    <p:sldId id="316" r:id="rId2"/>
    <p:sldId id="393" r:id="rId3"/>
    <p:sldId id="394" r:id="rId4"/>
    <p:sldId id="406" r:id="rId5"/>
    <p:sldId id="407" r:id="rId6"/>
    <p:sldId id="408" r:id="rId7"/>
    <p:sldId id="409" r:id="rId8"/>
    <p:sldId id="410" r:id="rId9"/>
    <p:sldId id="411" r:id="rId10"/>
    <p:sldId id="412" r:id="rId11"/>
    <p:sldId id="413" r:id="rId12"/>
    <p:sldId id="417" r:id="rId13"/>
    <p:sldId id="415" r:id="rId14"/>
    <p:sldId id="359" r:id="rId15"/>
    <p:sldId id="365" r:id="rId16"/>
    <p:sldId id="381" r:id="rId17"/>
    <p:sldId id="383" r:id="rId18"/>
    <p:sldId id="382" r:id="rId19"/>
    <p:sldId id="380" r:id="rId20"/>
  </p:sldIdLst>
  <p:sldSz cx="12192000" cy="6858000"/>
  <p:notesSz cx="6858000" cy="9144000"/>
  <p:custDataLst>
    <p:tags r:id="rId23"/>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5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C400"/>
    <a:srgbClr val="F2D3A6"/>
    <a:srgbClr val="E2B200"/>
    <a:srgbClr val="FFD399"/>
    <a:srgbClr val="FED894"/>
    <a:srgbClr val="FAC988"/>
    <a:srgbClr val="FF9966"/>
    <a:srgbClr val="FFCC00"/>
    <a:srgbClr val="F9F8E0"/>
    <a:srgbClr val="DED5C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12C8C85-51F0-491E-9774-3900AFEF0FD7}">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yst layout 2 - Markerin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67760" autoAdjust="0"/>
  </p:normalViewPr>
  <p:slideViewPr>
    <p:cSldViewPr showGuides="1">
      <p:cViewPr varScale="1">
        <p:scale>
          <a:sx n="80" d="100"/>
          <a:sy n="80" d="100"/>
        </p:scale>
        <p:origin x="2008" y="44"/>
      </p:cViewPr>
      <p:guideLst>
        <p:guide pos="3840"/>
        <p:guide orient="horz" pos="2160"/>
      </p:guideLst>
    </p:cSldViewPr>
  </p:slideViewPr>
  <p:notesTextViewPr>
    <p:cViewPr>
      <p:scale>
        <a:sx n="3" d="2"/>
        <a:sy n="3" d="2"/>
      </p:scale>
      <p:origin x="0" y="0"/>
    </p:cViewPr>
  </p:notesTextViewPr>
  <p:sorterViewPr>
    <p:cViewPr>
      <p:scale>
        <a:sx n="87" d="100"/>
        <a:sy n="87" d="100"/>
      </p:scale>
      <p:origin x="0" y="-1230"/>
    </p:cViewPr>
  </p:sorterViewPr>
  <p:notesViewPr>
    <p:cSldViewPr showGuides="1">
      <p:cViewPr varScale="1">
        <p:scale>
          <a:sx n="85" d="100"/>
          <a:sy n="85" d="100"/>
        </p:scale>
        <p:origin x="38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FE577-D940-44C5-9080-262073626869}"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da-DK"/>
        </a:p>
      </dgm:t>
    </dgm:pt>
    <dgm:pt modelId="{69B57E3D-7A41-4ED3-8929-5F5ED1539CA7}">
      <dgm:prSet phldrT="[Tekst]" custT="1"/>
      <dgm:spPr/>
      <dgm:t>
        <a:bodyPr/>
        <a:lstStyle/>
        <a:p>
          <a:r>
            <a:rPr lang="da-DK" sz="1400" b="1" dirty="0" smtClean="0"/>
            <a:t>Centrale elementer </a:t>
          </a:r>
        </a:p>
      </dgm:t>
    </dgm:pt>
    <dgm:pt modelId="{662CF749-370E-465C-85BE-C9642EA7B480}" type="parTrans" cxnId="{266C3DDF-A7EB-4BB0-A861-6A0F69EA64DB}">
      <dgm:prSet/>
      <dgm:spPr/>
      <dgm:t>
        <a:bodyPr/>
        <a:lstStyle/>
        <a:p>
          <a:endParaRPr lang="da-DK"/>
        </a:p>
      </dgm:t>
    </dgm:pt>
    <dgm:pt modelId="{7D8E8451-6B2D-4AFA-80B1-1B3C2B7054F5}" type="sibTrans" cxnId="{266C3DDF-A7EB-4BB0-A861-6A0F69EA64DB}">
      <dgm:prSet/>
      <dgm:spPr/>
      <dgm:t>
        <a:bodyPr/>
        <a:lstStyle/>
        <a:p>
          <a:endParaRPr lang="da-DK"/>
        </a:p>
      </dgm:t>
    </dgm:pt>
    <dgm:pt modelId="{F65045E3-5D81-40F9-A8F9-7C3D75A3E541}">
      <dgm:prSet phldrT="[Tekst]" custT="1"/>
      <dgm:spPr/>
      <dgm:t>
        <a:bodyPr/>
        <a:lstStyle/>
        <a:p>
          <a:r>
            <a:rPr lang="da-DK" sz="1400" b="1" dirty="0" smtClean="0"/>
            <a:t>Børn og unges inddragelse </a:t>
          </a:r>
        </a:p>
      </dgm:t>
    </dgm:pt>
    <dgm:pt modelId="{F17175DB-7988-48D4-8A70-F01C2F5EB57A}" type="parTrans" cxnId="{B6310A80-ED48-43A9-89B9-FAF3A7DE4B14}">
      <dgm:prSet/>
      <dgm:spPr/>
      <dgm:t>
        <a:bodyPr/>
        <a:lstStyle/>
        <a:p>
          <a:endParaRPr lang="da-DK"/>
        </a:p>
      </dgm:t>
    </dgm:pt>
    <dgm:pt modelId="{7AF8BEDE-F5D2-45B2-8F06-6FEA0FEE6AA2}" type="sibTrans" cxnId="{B6310A80-ED48-43A9-89B9-FAF3A7DE4B14}">
      <dgm:prSet/>
      <dgm:spPr/>
      <dgm:t>
        <a:bodyPr/>
        <a:lstStyle/>
        <a:p>
          <a:endParaRPr lang="da-DK"/>
        </a:p>
      </dgm:t>
    </dgm:pt>
    <dgm:pt modelId="{BD71EE5B-D4DD-4E45-A4DD-CC3892B51CCC}">
      <dgm:prSet phldrT="[Tekst]" custT="1"/>
      <dgm:spPr/>
      <dgm:t>
        <a:bodyPr anchor="t"/>
        <a:lstStyle/>
        <a:p>
          <a:pPr lvl="0" defTabSz="488950">
            <a:lnSpc>
              <a:spcPct val="90000"/>
            </a:lnSpc>
            <a:spcBef>
              <a:spcPct val="0"/>
            </a:spcBef>
            <a:spcAft>
              <a:spcPct val="35000"/>
            </a:spcAft>
          </a:pPr>
          <a:endParaRPr lang="da-DK" sz="1100" b="1" i="0" dirty="0" smtClean="0"/>
        </a:p>
        <a:p>
          <a:pPr lvl="0" defTabSz="488950">
            <a:lnSpc>
              <a:spcPct val="90000"/>
            </a:lnSpc>
            <a:spcBef>
              <a:spcPct val="0"/>
            </a:spcBef>
            <a:spcAft>
              <a:spcPct val="35000"/>
            </a:spcAft>
          </a:pPr>
          <a:endParaRPr lang="da-DK" sz="1100" b="1" i="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a-DK" sz="1200" b="1" dirty="0" smtClean="0"/>
        </a:p>
        <a:p>
          <a:pPr marL="0" marR="0" lvl="0" indent="0" defTabSz="488950" eaLnBrk="1" fontAlgn="auto" latinLnBrk="0" hangingPunct="1">
            <a:lnSpc>
              <a:spcPct val="90000"/>
            </a:lnSpc>
            <a:spcBef>
              <a:spcPct val="0"/>
            </a:spcBef>
            <a:spcAft>
              <a:spcPct val="35000"/>
            </a:spcAft>
            <a:buClrTx/>
            <a:buSzTx/>
            <a:buFontTx/>
            <a:buNone/>
            <a:tabLst/>
            <a:defRPr/>
          </a:pPr>
          <a:r>
            <a:rPr lang="da-DK" sz="1400" b="1" dirty="0" smtClean="0"/>
            <a:t>Tilrettelæggelse </a:t>
          </a:r>
        </a:p>
      </dgm:t>
    </dgm:pt>
    <dgm:pt modelId="{3914BA33-255B-454E-9ED1-1A2EA24FA38B}" type="parTrans" cxnId="{DB2B86EC-5DE0-422B-80F8-60785D09D227}">
      <dgm:prSet/>
      <dgm:spPr/>
      <dgm:t>
        <a:bodyPr/>
        <a:lstStyle/>
        <a:p>
          <a:endParaRPr lang="da-DK"/>
        </a:p>
      </dgm:t>
    </dgm:pt>
    <dgm:pt modelId="{10120797-3F04-4222-9B80-938C09D64278}" type="sibTrans" cxnId="{DB2B86EC-5DE0-422B-80F8-60785D09D227}">
      <dgm:prSet/>
      <dgm:spPr/>
      <dgm:t>
        <a:bodyPr/>
        <a:lstStyle/>
        <a:p>
          <a:endParaRPr lang="da-DK"/>
        </a:p>
      </dgm:t>
    </dgm:pt>
    <dgm:pt modelId="{6E142A22-CAD3-4153-A562-801A8726DC38}">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a-DK" sz="1400" b="1" dirty="0" smtClean="0"/>
            <a:t>Proceskrav og fleksibilitet</a:t>
          </a:r>
        </a:p>
        <a:p>
          <a:endParaRPr lang="da-DK" sz="1200" b="1" dirty="0"/>
        </a:p>
      </dgm:t>
    </dgm:pt>
    <dgm:pt modelId="{79206816-EB10-4C8B-8946-E603DDEE3F3B}" type="parTrans" cxnId="{F27CBC5D-4E1E-43DF-957D-B6148E9A7FCA}">
      <dgm:prSet/>
      <dgm:spPr/>
      <dgm:t>
        <a:bodyPr/>
        <a:lstStyle/>
        <a:p>
          <a:endParaRPr lang="da-DK"/>
        </a:p>
      </dgm:t>
    </dgm:pt>
    <dgm:pt modelId="{840B38C6-AE61-4E7C-A22D-70154457738D}" type="sibTrans" cxnId="{F27CBC5D-4E1E-43DF-957D-B6148E9A7FCA}">
      <dgm:prSet/>
      <dgm:spPr/>
      <dgm:t>
        <a:bodyPr/>
        <a:lstStyle/>
        <a:p>
          <a:endParaRPr lang="da-DK"/>
        </a:p>
      </dgm:t>
    </dgm:pt>
    <dgm:pt modelId="{DC1ED769-79BF-4D8B-9F60-90EA20D5F97A}">
      <dgm:prSet custT="1"/>
      <dgm:spPr/>
      <dgm:t>
        <a:bodyPr/>
        <a:lstStyle/>
        <a:p>
          <a:pPr marL="0" marR="0" lvl="0" indent="0" defTabSz="533400" eaLnBrk="1" fontAlgn="auto" latinLnBrk="0" hangingPunct="1">
            <a:lnSpc>
              <a:spcPct val="90000"/>
            </a:lnSpc>
            <a:spcBef>
              <a:spcPct val="0"/>
            </a:spcBef>
            <a:spcAft>
              <a:spcPct val="35000"/>
            </a:spcAft>
            <a:buClrTx/>
            <a:buSzTx/>
            <a:buFontTx/>
            <a:buNone/>
            <a:tabLst/>
            <a:defRPr/>
          </a:pPr>
          <a:r>
            <a:rPr lang="da-DK" sz="1400" b="1" i="0" dirty="0" smtClean="0"/>
            <a:t>Kontinuitet og stabilitet</a:t>
          </a:r>
        </a:p>
        <a:p>
          <a:pPr lvl="0" defTabSz="533400">
            <a:lnSpc>
              <a:spcPct val="90000"/>
            </a:lnSpc>
            <a:spcBef>
              <a:spcPct val="0"/>
            </a:spcBef>
            <a:spcAft>
              <a:spcPct val="35000"/>
            </a:spcAft>
          </a:pPr>
          <a:endParaRPr lang="da-DK" sz="1400" b="1" dirty="0" smtClean="0"/>
        </a:p>
      </dgm:t>
    </dgm:pt>
    <dgm:pt modelId="{5C91B40A-D2F3-450F-B4EC-747A408BC438}" type="parTrans" cxnId="{D5CA282E-2560-4A0B-86D2-D9D23E29832E}">
      <dgm:prSet/>
      <dgm:spPr/>
      <dgm:t>
        <a:bodyPr/>
        <a:lstStyle/>
        <a:p>
          <a:endParaRPr lang="da-DK"/>
        </a:p>
      </dgm:t>
    </dgm:pt>
    <dgm:pt modelId="{D111A469-F7AB-4E8D-8EEF-DCD447570865}" type="sibTrans" cxnId="{D5CA282E-2560-4A0B-86D2-D9D23E29832E}">
      <dgm:prSet/>
      <dgm:spPr/>
      <dgm:t>
        <a:bodyPr/>
        <a:lstStyle/>
        <a:p>
          <a:endParaRPr lang="da-DK"/>
        </a:p>
      </dgm:t>
    </dgm:pt>
    <dgm:pt modelId="{1BC985C2-4D3D-4FA6-842C-4056C8276B2C}">
      <dgm:prSet/>
      <dgm:spPr/>
      <dgm:t>
        <a:bodyPr/>
        <a:lstStyle/>
        <a:p>
          <a:endParaRPr lang="da-DK" dirty="0"/>
        </a:p>
      </dgm:t>
    </dgm:pt>
    <dgm:pt modelId="{470EA24C-BD49-46FB-80A9-EB53C1ADC5B7}" type="parTrans" cxnId="{8450E774-E9EA-4C66-B0AB-502A2CB50B70}">
      <dgm:prSet/>
      <dgm:spPr/>
      <dgm:t>
        <a:bodyPr/>
        <a:lstStyle/>
        <a:p>
          <a:endParaRPr lang="da-DK"/>
        </a:p>
      </dgm:t>
    </dgm:pt>
    <dgm:pt modelId="{51A47990-D609-4FFF-B5B7-5364ED207ABC}" type="sibTrans" cxnId="{8450E774-E9EA-4C66-B0AB-502A2CB50B70}">
      <dgm:prSet/>
      <dgm:spPr/>
      <dgm:t>
        <a:bodyPr/>
        <a:lstStyle/>
        <a:p>
          <a:endParaRPr lang="da-DK"/>
        </a:p>
      </dgm:t>
    </dgm:pt>
    <dgm:pt modelId="{403F5F8A-8DAA-4930-AD38-EBA9C4718B1E}" type="pres">
      <dgm:prSet presAssocID="{51AFE577-D940-44C5-9080-262073626869}" presName="diagram" presStyleCnt="0">
        <dgm:presLayoutVars>
          <dgm:chMax val="1"/>
          <dgm:dir/>
          <dgm:animLvl val="ctr"/>
          <dgm:resizeHandles val="exact"/>
        </dgm:presLayoutVars>
      </dgm:prSet>
      <dgm:spPr/>
      <dgm:t>
        <a:bodyPr/>
        <a:lstStyle/>
        <a:p>
          <a:endParaRPr lang="da-DK"/>
        </a:p>
      </dgm:t>
    </dgm:pt>
    <dgm:pt modelId="{B8D09650-9F6E-4E3A-9653-B6E1FD3A5FF4}" type="pres">
      <dgm:prSet presAssocID="{51AFE577-D940-44C5-9080-262073626869}" presName="matrix" presStyleCnt="0"/>
      <dgm:spPr/>
    </dgm:pt>
    <dgm:pt modelId="{3B2DBFB9-15A3-4462-B358-411FE07B7D96}" type="pres">
      <dgm:prSet presAssocID="{51AFE577-D940-44C5-9080-262073626869}" presName="tile1" presStyleLbl="node1" presStyleIdx="0" presStyleCnt="4"/>
      <dgm:spPr/>
      <dgm:t>
        <a:bodyPr/>
        <a:lstStyle/>
        <a:p>
          <a:endParaRPr lang="da-DK"/>
        </a:p>
      </dgm:t>
    </dgm:pt>
    <dgm:pt modelId="{BCAF327D-5EA9-4CE1-A0C5-CE847EB02CEB}" type="pres">
      <dgm:prSet presAssocID="{51AFE577-D940-44C5-9080-262073626869}" presName="tile1text" presStyleLbl="node1" presStyleIdx="0" presStyleCnt="4">
        <dgm:presLayoutVars>
          <dgm:chMax val="0"/>
          <dgm:chPref val="0"/>
          <dgm:bulletEnabled val="1"/>
        </dgm:presLayoutVars>
      </dgm:prSet>
      <dgm:spPr/>
      <dgm:t>
        <a:bodyPr/>
        <a:lstStyle/>
        <a:p>
          <a:endParaRPr lang="da-DK"/>
        </a:p>
      </dgm:t>
    </dgm:pt>
    <dgm:pt modelId="{3508C9E1-CE83-4530-A595-8B715983CCCD}" type="pres">
      <dgm:prSet presAssocID="{51AFE577-D940-44C5-9080-262073626869}" presName="tile2" presStyleLbl="node1" presStyleIdx="1" presStyleCnt="4"/>
      <dgm:spPr/>
      <dgm:t>
        <a:bodyPr/>
        <a:lstStyle/>
        <a:p>
          <a:endParaRPr lang="da-DK"/>
        </a:p>
      </dgm:t>
    </dgm:pt>
    <dgm:pt modelId="{5A073181-25A7-4FEE-8DF3-65A1E614EF5B}" type="pres">
      <dgm:prSet presAssocID="{51AFE577-D940-44C5-9080-262073626869}" presName="tile2text" presStyleLbl="node1" presStyleIdx="1" presStyleCnt="4">
        <dgm:presLayoutVars>
          <dgm:chMax val="0"/>
          <dgm:chPref val="0"/>
          <dgm:bulletEnabled val="1"/>
        </dgm:presLayoutVars>
      </dgm:prSet>
      <dgm:spPr/>
      <dgm:t>
        <a:bodyPr/>
        <a:lstStyle/>
        <a:p>
          <a:endParaRPr lang="da-DK"/>
        </a:p>
      </dgm:t>
    </dgm:pt>
    <dgm:pt modelId="{FFB9EBC5-8D1C-432D-9281-093BFF6C92E8}" type="pres">
      <dgm:prSet presAssocID="{51AFE577-D940-44C5-9080-262073626869}" presName="tile3" presStyleLbl="node1" presStyleIdx="2" presStyleCnt="4"/>
      <dgm:spPr/>
      <dgm:t>
        <a:bodyPr/>
        <a:lstStyle/>
        <a:p>
          <a:endParaRPr lang="da-DK"/>
        </a:p>
      </dgm:t>
    </dgm:pt>
    <dgm:pt modelId="{7F641A7B-FFDA-421B-8971-619290F5576F}" type="pres">
      <dgm:prSet presAssocID="{51AFE577-D940-44C5-9080-262073626869}" presName="tile3text" presStyleLbl="node1" presStyleIdx="2" presStyleCnt="4">
        <dgm:presLayoutVars>
          <dgm:chMax val="0"/>
          <dgm:chPref val="0"/>
          <dgm:bulletEnabled val="1"/>
        </dgm:presLayoutVars>
      </dgm:prSet>
      <dgm:spPr/>
      <dgm:t>
        <a:bodyPr/>
        <a:lstStyle/>
        <a:p>
          <a:endParaRPr lang="da-DK"/>
        </a:p>
      </dgm:t>
    </dgm:pt>
    <dgm:pt modelId="{A26E6F6E-5C07-4B06-9291-014A91AB8E5F}" type="pres">
      <dgm:prSet presAssocID="{51AFE577-D940-44C5-9080-262073626869}" presName="tile4" presStyleLbl="node1" presStyleIdx="3" presStyleCnt="4" custLinFactNeighborX="589" custLinFactNeighborY="1177"/>
      <dgm:spPr/>
      <dgm:t>
        <a:bodyPr/>
        <a:lstStyle/>
        <a:p>
          <a:endParaRPr lang="da-DK"/>
        </a:p>
      </dgm:t>
    </dgm:pt>
    <dgm:pt modelId="{8506C927-3256-4FE3-A778-F884BFE6BFF0}" type="pres">
      <dgm:prSet presAssocID="{51AFE577-D940-44C5-9080-262073626869}" presName="tile4text" presStyleLbl="node1" presStyleIdx="3" presStyleCnt="4">
        <dgm:presLayoutVars>
          <dgm:chMax val="0"/>
          <dgm:chPref val="0"/>
          <dgm:bulletEnabled val="1"/>
        </dgm:presLayoutVars>
      </dgm:prSet>
      <dgm:spPr/>
      <dgm:t>
        <a:bodyPr/>
        <a:lstStyle/>
        <a:p>
          <a:endParaRPr lang="da-DK"/>
        </a:p>
      </dgm:t>
    </dgm:pt>
    <dgm:pt modelId="{900ED414-C425-4D89-B181-4E2A6698B269}" type="pres">
      <dgm:prSet presAssocID="{51AFE577-D940-44C5-9080-262073626869}" presName="centerTile" presStyleLbl="fgShp" presStyleIdx="0" presStyleCnt="1" custFlipVert="0" custScaleX="190725" custScaleY="55109" custLinFactNeighborX="0" custLinFactNeighborY="-1015">
        <dgm:presLayoutVars>
          <dgm:chMax val="0"/>
          <dgm:chPref val="0"/>
        </dgm:presLayoutVars>
      </dgm:prSet>
      <dgm:spPr/>
      <dgm:t>
        <a:bodyPr/>
        <a:lstStyle/>
        <a:p>
          <a:endParaRPr lang="da-DK"/>
        </a:p>
      </dgm:t>
    </dgm:pt>
  </dgm:ptLst>
  <dgm:cxnLst>
    <dgm:cxn modelId="{0356AA1C-F209-4713-907B-D7BF63E9D807}" type="presOf" srcId="{BD71EE5B-D4DD-4E45-A4DD-CC3892B51CCC}" destId="{5A073181-25A7-4FEE-8DF3-65A1E614EF5B}" srcOrd="1" destOrd="0" presId="urn:microsoft.com/office/officeart/2005/8/layout/matrix1"/>
    <dgm:cxn modelId="{B6310A80-ED48-43A9-89B9-FAF3A7DE4B14}" srcId="{69B57E3D-7A41-4ED3-8929-5F5ED1539CA7}" destId="{F65045E3-5D81-40F9-A8F9-7C3D75A3E541}" srcOrd="0" destOrd="0" parTransId="{F17175DB-7988-48D4-8A70-F01C2F5EB57A}" sibTransId="{7AF8BEDE-F5D2-45B2-8F06-6FEA0FEE6AA2}"/>
    <dgm:cxn modelId="{266C3DDF-A7EB-4BB0-A861-6A0F69EA64DB}" srcId="{51AFE577-D940-44C5-9080-262073626869}" destId="{69B57E3D-7A41-4ED3-8929-5F5ED1539CA7}" srcOrd="0" destOrd="0" parTransId="{662CF749-370E-465C-85BE-C9642EA7B480}" sibTransId="{7D8E8451-6B2D-4AFA-80B1-1B3C2B7054F5}"/>
    <dgm:cxn modelId="{D5CA282E-2560-4A0B-86D2-D9D23E29832E}" srcId="{69B57E3D-7A41-4ED3-8929-5F5ED1539CA7}" destId="{DC1ED769-79BF-4D8B-9F60-90EA20D5F97A}" srcOrd="3" destOrd="0" parTransId="{5C91B40A-D2F3-450F-B4EC-747A408BC438}" sibTransId="{D111A469-F7AB-4E8D-8EEF-DCD447570865}"/>
    <dgm:cxn modelId="{DB2B86EC-5DE0-422B-80F8-60785D09D227}" srcId="{69B57E3D-7A41-4ED3-8929-5F5ED1539CA7}" destId="{BD71EE5B-D4DD-4E45-A4DD-CC3892B51CCC}" srcOrd="1" destOrd="0" parTransId="{3914BA33-255B-454E-9ED1-1A2EA24FA38B}" sibTransId="{10120797-3F04-4222-9B80-938C09D64278}"/>
    <dgm:cxn modelId="{BEBD329C-047D-4D2E-93AE-73D040F82E8A}" type="presOf" srcId="{F65045E3-5D81-40F9-A8F9-7C3D75A3E541}" destId="{3B2DBFB9-15A3-4462-B358-411FE07B7D96}" srcOrd="0" destOrd="0" presId="urn:microsoft.com/office/officeart/2005/8/layout/matrix1"/>
    <dgm:cxn modelId="{361ED49E-C875-48BE-840B-5DDC56FE44D9}" type="presOf" srcId="{69B57E3D-7A41-4ED3-8929-5F5ED1539CA7}" destId="{900ED414-C425-4D89-B181-4E2A6698B269}" srcOrd="0" destOrd="0" presId="urn:microsoft.com/office/officeart/2005/8/layout/matrix1"/>
    <dgm:cxn modelId="{8B7FCA2C-DF85-4615-B56A-6400407FBB96}" type="presOf" srcId="{DC1ED769-79BF-4D8B-9F60-90EA20D5F97A}" destId="{A26E6F6E-5C07-4B06-9291-014A91AB8E5F}" srcOrd="0" destOrd="0" presId="urn:microsoft.com/office/officeart/2005/8/layout/matrix1"/>
    <dgm:cxn modelId="{0518FF8C-C3AD-41BA-915C-B2D579D804F7}" type="presOf" srcId="{6E142A22-CAD3-4153-A562-801A8726DC38}" destId="{FFB9EBC5-8D1C-432D-9281-093BFF6C92E8}" srcOrd="0" destOrd="0" presId="urn:microsoft.com/office/officeart/2005/8/layout/matrix1"/>
    <dgm:cxn modelId="{9813303F-EAD4-4949-891F-465BA481B67D}" type="presOf" srcId="{51AFE577-D940-44C5-9080-262073626869}" destId="{403F5F8A-8DAA-4930-AD38-EBA9C4718B1E}" srcOrd="0" destOrd="0" presId="urn:microsoft.com/office/officeart/2005/8/layout/matrix1"/>
    <dgm:cxn modelId="{840249EC-B14B-4543-B7EE-B68ECC79C540}" type="presOf" srcId="{DC1ED769-79BF-4D8B-9F60-90EA20D5F97A}" destId="{8506C927-3256-4FE3-A778-F884BFE6BFF0}" srcOrd="1" destOrd="0" presId="urn:microsoft.com/office/officeart/2005/8/layout/matrix1"/>
    <dgm:cxn modelId="{B4390C6B-1B1A-4E4C-A2CA-91B7ACBAF800}" type="presOf" srcId="{F65045E3-5D81-40F9-A8F9-7C3D75A3E541}" destId="{BCAF327D-5EA9-4CE1-A0C5-CE847EB02CEB}" srcOrd="1" destOrd="0" presId="urn:microsoft.com/office/officeart/2005/8/layout/matrix1"/>
    <dgm:cxn modelId="{8450E774-E9EA-4C66-B0AB-502A2CB50B70}" srcId="{69B57E3D-7A41-4ED3-8929-5F5ED1539CA7}" destId="{1BC985C2-4D3D-4FA6-842C-4056C8276B2C}" srcOrd="4" destOrd="0" parTransId="{470EA24C-BD49-46FB-80A9-EB53C1ADC5B7}" sibTransId="{51A47990-D609-4FFF-B5B7-5364ED207ABC}"/>
    <dgm:cxn modelId="{499CE646-2DF7-4C36-B107-D0B70270285A}" type="presOf" srcId="{BD71EE5B-D4DD-4E45-A4DD-CC3892B51CCC}" destId="{3508C9E1-CE83-4530-A595-8B715983CCCD}" srcOrd="0" destOrd="0" presId="urn:microsoft.com/office/officeart/2005/8/layout/matrix1"/>
    <dgm:cxn modelId="{F27CBC5D-4E1E-43DF-957D-B6148E9A7FCA}" srcId="{69B57E3D-7A41-4ED3-8929-5F5ED1539CA7}" destId="{6E142A22-CAD3-4153-A562-801A8726DC38}" srcOrd="2" destOrd="0" parTransId="{79206816-EB10-4C8B-8946-E603DDEE3F3B}" sibTransId="{840B38C6-AE61-4E7C-A22D-70154457738D}"/>
    <dgm:cxn modelId="{229180A1-2249-4920-A5AA-EB7A371B6D93}" type="presOf" srcId="{6E142A22-CAD3-4153-A562-801A8726DC38}" destId="{7F641A7B-FFDA-421B-8971-619290F5576F}" srcOrd="1" destOrd="0" presId="urn:microsoft.com/office/officeart/2005/8/layout/matrix1"/>
    <dgm:cxn modelId="{A155D84E-F159-4657-95F3-28027ED90B2A}" type="presParOf" srcId="{403F5F8A-8DAA-4930-AD38-EBA9C4718B1E}" destId="{B8D09650-9F6E-4E3A-9653-B6E1FD3A5FF4}" srcOrd="0" destOrd="0" presId="urn:microsoft.com/office/officeart/2005/8/layout/matrix1"/>
    <dgm:cxn modelId="{9B27F249-1D80-4921-BF2D-390EA8F396E7}" type="presParOf" srcId="{B8D09650-9F6E-4E3A-9653-B6E1FD3A5FF4}" destId="{3B2DBFB9-15A3-4462-B358-411FE07B7D96}" srcOrd="0" destOrd="0" presId="urn:microsoft.com/office/officeart/2005/8/layout/matrix1"/>
    <dgm:cxn modelId="{6E7685E9-AB85-4092-B510-839A1C90B47F}" type="presParOf" srcId="{B8D09650-9F6E-4E3A-9653-B6E1FD3A5FF4}" destId="{BCAF327D-5EA9-4CE1-A0C5-CE847EB02CEB}" srcOrd="1" destOrd="0" presId="urn:microsoft.com/office/officeart/2005/8/layout/matrix1"/>
    <dgm:cxn modelId="{46E7314F-7C77-4EB1-B02E-DE6FF3647992}" type="presParOf" srcId="{B8D09650-9F6E-4E3A-9653-B6E1FD3A5FF4}" destId="{3508C9E1-CE83-4530-A595-8B715983CCCD}" srcOrd="2" destOrd="0" presId="urn:microsoft.com/office/officeart/2005/8/layout/matrix1"/>
    <dgm:cxn modelId="{AD8535F1-1D9A-42A8-889A-51D2D711ECEB}" type="presParOf" srcId="{B8D09650-9F6E-4E3A-9653-B6E1FD3A5FF4}" destId="{5A073181-25A7-4FEE-8DF3-65A1E614EF5B}" srcOrd="3" destOrd="0" presId="urn:microsoft.com/office/officeart/2005/8/layout/matrix1"/>
    <dgm:cxn modelId="{8E7365B7-D1A8-4718-A4B1-B1BF741378FB}" type="presParOf" srcId="{B8D09650-9F6E-4E3A-9653-B6E1FD3A5FF4}" destId="{FFB9EBC5-8D1C-432D-9281-093BFF6C92E8}" srcOrd="4" destOrd="0" presId="urn:microsoft.com/office/officeart/2005/8/layout/matrix1"/>
    <dgm:cxn modelId="{E694F839-1B1E-4D71-8196-B77CAEAEE221}" type="presParOf" srcId="{B8D09650-9F6E-4E3A-9653-B6E1FD3A5FF4}" destId="{7F641A7B-FFDA-421B-8971-619290F5576F}" srcOrd="5" destOrd="0" presId="urn:microsoft.com/office/officeart/2005/8/layout/matrix1"/>
    <dgm:cxn modelId="{759F3F36-AD84-4514-BA5E-6A5663FB5F5C}" type="presParOf" srcId="{B8D09650-9F6E-4E3A-9653-B6E1FD3A5FF4}" destId="{A26E6F6E-5C07-4B06-9291-014A91AB8E5F}" srcOrd="6" destOrd="0" presId="urn:microsoft.com/office/officeart/2005/8/layout/matrix1"/>
    <dgm:cxn modelId="{361E4674-7106-4EB0-B2D8-8081427D8AD8}" type="presParOf" srcId="{B8D09650-9F6E-4E3A-9653-B6E1FD3A5FF4}" destId="{8506C927-3256-4FE3-A778-F884BFE6BFF0}" srcOrd="7" destOrd="0" presId="urn:microsoft.com/office/officeart/2005/8/layout/matrix1"/>
    <dgm:cxn modelId="{468404C4-C66E-48EB-B390-23516ADB5365}" type="presParOf" srcId="{403F5F8A-8DAA-4930-AD38-EBA9C4718B1E}" destId="{900ED414-C425-4D89-B181-4E2A6698B269}"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FE577-D940-44C5-9080-262073626869}"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da-DK"/>
        </a:p>
      </dgm:t>
    </dgm:pt>
    <dgm:pt modelId="{69B57E3D-7A41-4ED3-8929-5F5ED1539CA7}">
      <dgm:prSet phldrT="[Tekst]" custT="1"/>
      <dgm:spPr/>
      <dgm:t>
        <a:bodyPr/>
        <a:lstStyle/>
        <a:p>
          <a:r>
            <a:rPr lang="da-DK" sz="1400" b="1" dirty="0" smtClean="0"/>
            <a:t>Centrale elementer</a:t>
          </a:r>
        </a:p>
      </dgm:t>
    </dgm:pt>
    <dgm:pt modelId="{662CF749-370E-465C-85BE-C9642EA7B480}" type="parTrans" cxnId="{266C3DDF-A7EB-4BB0-A861-6A0F69EA64DB}">
      <dgm:prSet/>
      <dgm:spPr/>
      <dgm:t>
        <a:bodyPr/>
        <a:lstStyle/>
        <a:p>
          <a:endParaRPr lang="da-DK"/>
        </a:p>
      </dgm:t>
    </dgm:pt>
    <dgm:pt modelId="{7D8E8451-6B2D-4AFA-80B1-1B3C2B7054F5}" type="sibTrans" cxnId="{266C3DDF-A7EB-4BB0-A861-6A0F69EA64DB}">
      <dgm:prSet/>
      <dgm:spPr/>
      <dgm:t>
        <a:bodyPr/>
        <a:lstStyle/>
        <a:p>
          <a:endParaRPr lang="da-DK"/>
        </a:p>
      </dgm:t>
    </dgm:pt>
    <dgm:pt modelId="{F65045E3-5D81-40F9-A8F9-7C3D75A3E541}">
      <dgm:prSet phldrT="[Tekst]" custT="1"/>
      <dgm:spPr>
        <a:effectLst>
          <a:glow rad="228600">
            <a:schemeClr val="accent6">
              <a:satMod val="175000"/>
              <a:alpha val="40000"/>
            </a:schemeClr>
          </a:glow>
        </a:effectLst>
      </dgm:spPr>
      <dgm:t>
        <a:bodyPr/>
        <a:lstStyle/>
        <a:p>
          <a:r>
            <a:rPr lang="da-DK" sz="1800" b="1" dirty="0" smtClean="0"/>
            <a:t>Børn og unges inddragelse </a:t>
          </a:r>
        </a:p>
      </dgm:t>
    </dgm:pt>
    <dgm:pt modelId="{F17175DB-7988-48D4-8A70-F01C2F5EB57A}" type="parTrans" cxnId="{B6310A80-ED48-43A9-89B9-FAF3A7DE4B14}">
      <dgm:prSet/>
      <dgm:spPr/>
      <dgm:t>
        <a:bodyPr/>
        <a:lstStyle/>
        <a:p>
          <a:endParaRPr lang="da-DK"/>
        </a:p>
      </dgm:t>
    </dgm:pt>
    <dgm:pt modelId="{7AF8BEDE-F5D2-45B2-8F06-6FEA0FEE6AA2}" type="sibTrans" cxnId="{B6310A80-ED48-43A9-89B9-FAF3A7DE4B14}">
      <dgm:prSet/>
      <dgm:spPr/>
      <dgm:t>
        <a:bodyPr/>
        <a:lstStyle/>
        <a:p>
          <a:endParaRPr lang="da-DK"/>
        </a:p>
      </dgm:t>
    </dgm:pt>
    <dgm:pt modelId="{BD71EE5B-D4DD-4E45-A4DD-CC3892B51CCC}">
      <dgm:prSet phldrT="[Tekst]" custT="1"/>
      <dgm:spPr>
        <a:solidFill>
          <a:schemeClr val="accent6">
            <a:hueOff val="0"/>
            <a:satOff val="0"/>
            <a:lumOff val="0"/>
            <a:alpha val="16000"/>
          </a:schemeClr>
        </a:solidFill>
      </dgm:spPr>
      <dgm:t>
        <a:bodyPr anchor="t"/>
        <a:lstStyle/>
        <a:p>
          <a:pPr lvl="0" defTabSz="488950">
            <a:lnSpc>
              <a:spcPct val="90000"/>
            </a:lnSpc>
            <a:spcBef>
              <a:spcPct val="0"/>
            </a:spcBef>
            <a:spcAft>
              <a:spcPct val="35000"/>
            </a:spcAft>
          </a:pPr>
          <a:endParaRPr lang="da-DK" sz="1100" b="1" i="0" dirty="0" smtClean="0"/>
        </a:p>
        <a:p>
          <a:pPr lvl="0" defTabSz="488950">
            <a:lnSpc>
              <a:spcPct val="90000"/>
            </a:lnSpc>
            <a:spcBef>
              <a:spcPct val="0"/>
            </a:spcBef>
            <a:spcAft>
              <a:spcPct val="35000"/>
            </a:spcAft>
          </a:pPr>
          <a:endParaRPr lang="da-DK" sz="1100" b="1" i="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a-DK" sz="1200" b="1" dirty="0" smtClean="0"/>
        </a:p>
        <a:p>
          <a:pPr marL="0" marR="0" lvl="0" indent="0" defTabSz="488950" eaLnBrk="1" fontAlgn="auto" latinLnBrk="0" hangingPunct="1">
            <a:lnSpc>
              <a:spcPct val="90000"/>
            </a:lnSpc>
            <a:spcBef>
              <a:spcPct val="0"/>
            </a:spcBef>
            <a:spcAft>
              <a:spcPct val="35000"/>
            </a:spcAft>
            <a:buClrTx/>
            <a:buSzTx/>
            <a:buFontTx/>
            <a:buNone/>
            <a:tabLst/>
            <a:defRPr/>
          </a:pPr>
          <a:r>
            <a:rPr lang="da-DK" sz="1200" b="1" dirty="0" smtClean="0"/>
            <a:t>Tilrettelæggelse </a:t>
          </a:r>
        </a:p>
      </dgm:t>
    </dgm:pt>
    <dgm:pt modelId="{3914BA33-255B-454E-9ED1-1A2EA24FA38B}" type="parTrans" cxnId="{DB2B86EC-5DE0-422B-80F8-60785D09D227}">
      <dgm:prSet/>
      <dgm:spPr/>
      <dgm:t>
        <a:bodyPr/>
        <a:lstStyle/>
        <a:p>
          <a:endParaRPr lang="da-DK"/>
        </a:p>
      </dgm:t>
    </dgm:pt>
    <dgm:pt modelId="{10120797-3F04-4222-9B80-938C09D64278}" type="sibTrans" cxnId="{DB2B86EC-5DE0-422B-80F8-60785D09D227}">
      <dgm:prSet/>
      <dgm:spPr/>
      <dgm:t>
        <a:bodyPr/>
        <a:lstStyle/>
        <a:p>
          <a:endParaRPr lang="da-DK"/>
        </a:p>
      </dgm:t>
    </dgm:pt>
    <dgm:pt modelId="{6E142A22-CAD3-4153-A562-801A8726DC38}">
      <dgm:prSet custT="1"/>
      <dgm:spPr>
        <a:solidFill>
          <a:schemeClr val="accent6">
            <a:hueOff val="0"/>
            <a:satOff val="0"/>
            <a:lumOff val="0"/>
            <a:alpha val="16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a-DK" sz="1200" b="1" dirty="0" smtClean="0"/>
            <a:t>Proceskrav og fleksibilitet</a:t>
          </a:r>
        </a:p>
        <a:p>
          <a:endParaRPr lang="da-DK" sz="1200" b="1" dirty="0"/>
        </a:p>
      </dgm:t>
    </dgm:pt>
    <dgm:pt modelId="{79206816-EB10-4C8B-8946-E603DDEE3F3B}" type="parTrans" cxnId="{F27CBC5D-4E1E-43DF-957D-B6148E9A7FCA}">
      <dgm:prSet/>
      <dgm:spPr/>
      <dgm:t>
        <a:bodyPr/>
        <a:lstStyle/>
        <a:p>
          <a:endParaRPr lang="da-DK"/>
        </a:p>
      </dgm:t>
    </dgm:pt>
    <dgm:pt modelId="{840B38C6-AE61-4E7C-A22D-70154457738D}" type="sibTrans" cxnId="{F27CBC5D-4E1E-43DF-957D-B6148E9A7FCA}">
      <dgm:prSet/>
      <dgm:spPr/>
      <dgm:t>
        <a:bodyPr/>
        <a:lstStyle/>
        <a:p>
          <a:endParaRPr lang="da-DK"/>
        </a:p>
      </dgm:t>
    </dgm:pt>
    <dgm:pt modelId="{DC1ED769-79BF-4D8B-9F60-90EA20D5F97A}">
      <dgm:prSet custT="1"/>
      <dgm:spPr>
        <a:solidFill>
          <a:schemeClr val="accent6">
            <a:hueOff val="0"/>
            <a:satOff val="0"/>
            <a:lumOff val="0"/>
            <a:alpha val="16000"/>
          </a:schemeClr>
        </a:solidFill>
      </dgm:spPr>
      <dgm:t>
        <a:bodyPr/>
        <a:lstStyle/>
        <a:p>
          <a:pPr marL="0" marR="0" lvl="0" indent="0" defTabSz="533400" eaLnBrk="1" fontAlgn="auto" latinLnBrk="0" hangingPunct="1">
            <a:lnSpc>
              <a:spcPct val="90000"/>
            </a:lnSpc>
            <a:spcBef>
              <a:spcPct val="0"/>
            </a:spcBef>
            <a:spcAft>
              <a:spcPct val="35000"/>
            </a:spcAft>
            <a:buClrTx/>
            <a:buSzTx/>
            <a:buFontTx/>
            <a:buNone/>
            <a:tabLst/>
            <a:defRPr/>
          </a:pPr>
          <a:r>
            <a:rPr lang="da-DK" sz="1200" b="1" i="0" dirty="0" smtClean="0"/>
            <a:t>Kontinuitet og stabilitet</a:t>
          </a:r>
        </a:p>
        <a:p>
          <a:pPr lvl="0" defTabSz="533400">
            <a:lnSpc>
              <a:spcPct val="90000"/>
            </a:lnSpc>
            <a:spcBef>
              <a:spcPct val="0"/>
            </a:spcBef>
            <a:spcAft>
              <a:spcPct val="35000"/>
            </a:spcAft>
          </a:pPr>
          <a:endParaRPr lang="da-DK" sz="1200" b="1" dirty="0" smtClean="0"/>
        </a:p>
      </dgm:t>
    </dgm:pt>
    <dgm:pt modelId="{5C91B40A-D2F3-450F-B4EC-747A408BC438}" type="parTrans" cxnId="{D5CA282E-2560-4A0B-86D2-D9D23E29832E}">
      <dgm:prSet/>
      <dgm:spPr/>
      <dgm:t>
        <a:bodyPr/>
        <a:lstStyle/>
        <a:p>
          <a:endParaRPr lang="da-DK"/>
        </a:p>
      </dgm:t>
    </dgm:pt>
    <dgm:pt modelId="{D111A469-F7AB-4E8D-8EEF-DCD447570865}" type="sibTrans" cxnId="{D5CA282E-2560-4A0B-86D2-D9D23E29832E}">
      <dgm:prSet/>
      <dgm:spPr/>
      <dgm:t>
        <a:bodyPr/>
        <a:lstStyle/>
        <a:p>
          <a:endParaRPr lang="da-DK"/>
        </a:p>
      </dgm:t>
    </dgm:pt>
    <dgm:pt modelId="{1BC985C2-4D3D-4FA6-842C-4056C8276B2C}">
      <dgm:prSet/>
      <dgm:spPr/>
      <dgm:t>
        <a:bodyPr/>
        <a:lstStyle/>
        <a:p>
          <a:endParaRPr lang="da-DK" dirty="0"/>
        </a:p>
      </dgm:t>
    </dgm:pt>
    <dgm:pt modelId="{470EA24C-BD49-46FB-80A9-EB53C1ADC5B7}" type="parTrans" cxnId="{8450E774-E9EA-4C66-B0AB-502A2CB50B70}">
      <dgm:prSet/>
      <dgm:spPr/>
      <dgm:t>
        <a:bodyPr/>
        <a:lstStyle/>
        <a:p>
          <a:endParaRPr lang="da-DK"/>
        </a:p>
      </dgm:t>
    </dgm:pt>
    <dgm:pt modelId="{51A47990-D609-4FFF-B5B7-5364ED207ABC}" type="sibTrans" cxnId="{8450E774-E9EA-4C66-B0AB-502A2CB50B70}">
      <dgm:prSet/>
      <dgm:spPr/>
      <dgm:t>
        <a:bodyPr/>
        <a:lstStyle/>
        <a:p>
          <a:endParaRPr lang="da-DK"/>
        </a:p>
      </dgm:t>
    </dgm:pt>
    <dgm:pt modelId="{403F5F8A-8DAA-4930-AD38-EBA9C4718B1E}" type="pres">
      <dgm:prSet presAssocID="{51AFE577-D940-44C5-9080-262073626869}" presName="diagram" presStyleCnt="0">
        <dgm:presLayoutVars>
          <dgm:chMax val="1"/>
          <dgm:dir/>
          <dgm:animLvl val="ctr"/>
          <dgm:resizeHandles val="exact"/>
        </dgm:presLayoutVars>
      </dgm:prSet>
      <dgm:spPr/>
      <dgm:t>
        <a:bodyPr/>
        <a:lstStyle/>
        <a:p>
          <a:endParaRPr lang="da-DK"/>
        </a:p>
      </dgm:t>
    </dgm:pt>
    <dgm:pt modelId="{B8D09650-9F6E-4E3A-9653-B6E1FD3A5FF4}" type="pres">
      <dgm:prSet presAssocID="{51AFE577-D940-44C5-9080-262073626869}" presName="matrix" presStyleCnt="0"/>
      <dgm:spPr/>
    </dgm:pt>
    <dgm:pt modelId="{3B2DBFB9-15A3-4462-B358-411FE07B7D96}" type="pres">
      <dgm:prSet presAssocID="{51AFE577-D940-44C5-9080-262073626869}" presName="tile1" presStyleLbl="node1" presStyleIdx="0" presStyleCnt="4"/>
      <dgm:spPr/>
      <dgm:t>
        <a:bodyPr/>
        <a:lstStyle/>
        <a:p>
          <a:endParaRPr lang="da-DK"/>
        </a:p>
      </dgm:t>
    </dgm:pt>
    <dgm:pt modelId="{BCAF327D-5EA9-4CE1-A0C5-CE847EB02CEB}" type="pres">
      <dgm:prSet presAssocID="{51AFE577-D940-44C5-9080-262073626869}" presName="tile1text" presStyleLbl="node1" presStyleIdx="0" presStyleCnt="4">
        <dgm:presLayoutVars>
          <dgm:chMax val="0"/>
          <dgm:chPref val="0"/>
          <dgm:bulletEnabled val="1"/>
        </dgm:presLayoutVars>
      </dgm:prSet>
      <dgm:spPr/>
      <dgm:t>
        <a:bodyPr/>
        <a:lstStyle/>
        <a:p>
          <a:endParaRPr lang="da-DK"/>
        </a:p>
      </dgm:t>
    </dgm:pt>
    <dgm:pt modelId="{3508C9E1-CE83-4530-A595-8B715983CCCD}" type="pres">
      <dgm:prSet presAssocID="{51AFE577-D940-44C5-9080-262073626869}" presName="tile2" presStyleLbl="node1" presStyleIdx="1" presStyleCnt="4"/>
      <dgm:spPr/>
      <dgm:t>
        <a:bodyPr/>
        <a:lstStyle/>
        <a:p>
          <a:endParaRPr lang="da-DK"/>
        </a:p>
      </dgm:t>
    </dgm:pt>
    <dgm:pt modelId="{5A073181-25A7-4FEE-8DF3-65A1E614EF5B}" type="pres">
      <dgm:prSet presAssocID="{51AFE577-D940-44C5-9080-262073626869}" presName="tile2text" presStyleLbl="node1" presStyleIdx="1" presStyleCnt="4">
        <dgm:presLayoutVars>
          <dgm:chMax val="0"/>
          <dgm:chPref val="0"/>
          <dgm:bulletEnabled val="1"/>
        </dgm:presLayoutVars>
      </dgm:prSet>
      <dgm:spPr/>
      <dgm:t>
        <a:bodyPr/>
        <a:lstStyle/>
        <a:p>
          <a:endParaRPr lang="da-DK"/>
        </a:p>
      </dgm:t>
    </dgm:pt>
    <dgm:pt modelId="{FFB9EBC5-8D1C-432D-9281-093BFF6C92E8}" type="pres">
      <dgm:prSet presAssocID="{51AFE577-D940-44C5-9080-262073626869}" presName="tile3" presStyleLbl="node1" presStyleIdx="2" presStyleCnt="4"/>
      <dgm:spPr/>
      <dgm:t>
        <a:bodyPr/>
        <a:lstStyle/>
        <a:p>
          <a:endParaRPr lang="da-DK"/>
        </a:p>
      </dgm:t>
    </dgm:pt>
    <dgm:pt modelId="{7F641A7B-FFDA-421B-8971-619290F5576F}" type="pres">
      <dgm:prSet presAssocID="{51AFE577-D940-44C5-9080-262073626869}" presName="tile3text" presStyleLbl="node1" presStyleIdx="2" presStyleCnt="4">
        <dgm:presLayoutVars>
          <dgm:chMax val="0"/>
          <dgm:chPref val="0"/>
          <dgm:bulletEnabled val="1"/>
        </dgm:presLayoutVars>
      </dgm:prSet>
      <dgm:spPr/>
      <dgm:t>
        <a:bodyPr/>
        <a:lstStyle/>
        <a:p>
          <a:endParaRPr lang="da-DK"/>
        </a:p>
      </dgm:t>
    </dgm:pt>
    <dgm:pt modelId="{A26E6F6E-5C07-4B06-9291-014A91AB8E5F}" type="pres">
      <dgm:prSet presAssocID="{51AFE577-D940-44C5-9080-262073626869}" presName="tile4" presStyleLbl="node1" presStyleIdx="3" presStyleCnt="4" custLinFactNeighborX="589" custLinFactNeighborY="1177"/>
      <dgm:spPr/>
      <dgm:t>
        <a:bodyPr/>
        <a:lstStyle/>
        <a:p>
          <a:endParaRPr lang="da-DK"/>
        </a:p>
      </dgm:t>
    </dgm:pt>
    <dgm:pt modelId="{8506C927-3256-4FE3-A778-F884BFE6BFF0}" type="pres">
      <dgm:prSet presAssocID="{51AFE577-D940-44C5-9080-262073626869}" presName="tile4text" presStyleLbl="node1" presStyleIdx="3" presStyleCnt="4">
        <dgm:presLayoutVars>
          <dgm:chMax val="0"/>
          <dgm:chPref val="0"/>
          <dgm:bulletEnabled val="1"/>
        </dgm:presLayoutVars>
      </dgm:prSet>
      <dgm:spPr/>
      <dgm:t>
        <a:bodyPr/>
        <a:lstStyle/>
        <a:p>
          <a:endParaRPr lang="da-DK"/>
        </a:p>
      </dgm:t>
    </dgm:pt>
    <dgm:pt modelId="{900ED414-C425-4D89-B181-4E2A6698B269}" type="pres">
      <dgm:prSet presAssocID="{51AFE577-D940-44C5-9080-262073626869}" presName="centerTile" presStyleLbl="fgShp" presStyleIdx="0" presStyleCnt="1" custFlipVert="0" custScaleX="190725" custScaleY="55109" custLinFactNeighborX="0" custLinFactNeighborY="-1015">
        <dgm:presLayoutVars>
          <dgm:chMax val="0"/>
          <dgm:chPref val="0"/>
        </dgm:presLayoutVars>
      </dgm:prSet>
      <dgm:spPr/>
      <dgm:t>
        <a:bodyPr/>
        <a:lstStyle/>
        <a:p>
          <a:endParaRPr lang="da-DK"/>
        </a:p>
      </dgm:t>
    </dgm:pt>
  </dgm:ptLst>
  <dgm:cxnLst>
    <dgm:cxn modelId="{0356AA1C-F209-4713-907B-D7BF63E9D807}" type="presOf" srcId="{BD71EE5B-D4DD-4E45-A4DD-CC3892B51CCC}" destId="{5A073181-25A7-4FEE-8DF3-65A1E614EF5B}" srcOrd="1" destOrd="0" presId="urn:microsoft.com/office/officeart/2005/8/layout/matrix1"/>
    <dgm:cxn modelId="{B6310A80-ED48-43A9-89B9-FAF3A7DE4B14}" srcId="{69B57E3D-7A41-4ED3-8929-5F5ED1539CA7}" destId="{F65045E3-5D81-40F9-A8F9-7C3D75A3E541}" srcOrd="0" destOrd="0" parTransId="{F17175DB-7988-48D4-8A70-F01C2F5EB57A}" sibTransId="{7AF8BEDE-F5D2-45B2-8F06-6FEA0FEE6AA2}"/>
    <dgm:cxn modelId="{266C3DDF-A7EB-4BB0-A861-6A0F69EA64DB}" srcId="{51AFE577-D940-44C5-9080-262073626869}" destId="{69B57E3D-7A41-4ED3-8929-5F5ED1539CA7}" srcOrd="0" destOrd="0" parTransId="{662CF749-370E-465C-85BE-C9642EA7B480}" sibTransId="{7D8E8451-6B2D-4AFA-80B1-1B3C2B7054F5}"/>
    <dgm:cxn modelId="{D5CA282E-2560-4A0B-86D2-D9D23E29832E}" srcId="{69B57E3D-7A41-4ED3-8929-5F5ED1539CA7}" destId="{DC1ED769-79BF-4D8B-9F60-90EA20D5F97A}" srcOrd="3" destOrd="0" parTransId="{5C91B40A-D2F3-450F-B4EC-747A408BC438}" sibTransId="{D111A469-F7AB-4E8D-8EEF-DCD447570865}"/>
    <dgm:cxn modelId="{DB2B86EC-5DE0-422B-80F8-60785D09D227}" srcId="{69B57E3D-7A41-4ED3-8929-5F5ED1539CA7}" destId="{BD71EE5B-D4DD-4E45-A4DD-CC3892B51CCC}" srcOrd="1" destOrd="0" parTransId="{3914BA33-255B-454E-9ED1-1A2EA24FA38B}" sibTransId="{10120797-3F04-4222-9B80-938C09D64278}"/>
    <dgm:cxn modelId="{BEBD329C-047D-4D2E-93AE-73D040F82E8A}" type="presOf" srcId="{F65045E3-5D81-40F9-A8F9-7C3D75A3E541}" destId="{3B2DBFB9-15A3-4462-B358-411FE07B7D96}" srcOrd="0" destOrd="0" presId="urn:microsoft.com/office/officeart/2005/8/layout/matrix1"/>
    <dgm:cxn modelId="{361ED49E-C875-48BE-840B-5DDC56FE44D9}" type="presOf" srcId="{69B57E3D-7A41-4ED3-8929-5F5ED1539CA7}" destId="{900ED414-C425-4D89-B181-4E2A6698B269}" srcOrd="0" destOrd="0" presId="urn:microsoft.com/office/officeart/2005/8/layout/matrix1"/>
    <dgm:cxn modelId="{8B7FCA2C-DF85-4615-B56A-6400407FBB96}" type="presOf" srcId="{DC1ED769-79BF-4D8B-9F60-90EA20D5F97A}" destId="{A26E6F6E-5C07-4B06-9291-014A91AB8E5F}" srcOrd="0" destOrd="0" presId="urn:microsoft.com/office/officeart/2005/8/layout/matrix1"/>
    <dgm:cxn modelId="{0518FF8C-C3AD-41BA-915C-B2D579D804F7}" type="presOf" srcId="{6E142A22-CAD3-4153-A562-801A8726DC38}" destId="{FFB9EBC5-8D1C-432D-9281-093BFF6C92E8}" srcOrd="0" destOrd="0" presId="urn:microsoft.com/office/officeart/2005/8/layout/matrix1"/>
    <dgm:cxn modelId="{9813303F-EAD4-4949-891F-465BA481B67D}" type="presOf" srcId="{51AFE577-D940-44C5-9080-262073626869}" destId="{403F5F8A-8DAA-4930-AD38-EBA9C4718B1E}" srcOrd="0" destOrd="0" presId="urn:microsoft.com/office/officeart/2005/8/layout/matrix1"/>
    <dgm:cxn modelId="{840249EC-B14B-4543-B7EE-B68ECC79C540}" type="presOf" srcId="{DC1ED769-79BF-4D8B-9F60-90EA20D5F97A}" destId="{8506C927-3256-4FE3-A778-F884BFE6BFF0}" srcOrd="1" destOrd="0" presId="urn:microsoft.com/office/officeart/2005/8/layout/matrix1"/>
    <dgm:cxn modelId="{B4390C6B-1B1A-4E4C-A2CA-91B7ACBAF800}" type="presOf" srcId="{F65045E3-5D81-40F9-A8F9-7C3D75A3E541}" destId="{BCAF327D-5EA9-4CE1-A0C5-CE847EB02CEB}" srcOrd="1" destOrd="0" presId="urn:microsoft.com/office/officeart/2005/8/layout/matrix1"/>
    <dgm:cxn modelId="{8450E774-E9EA-4C66-B0AB-502A2CB50B70}" srcId="{69B57E3D-7A41-4ED3-8929-5F5ED1539CA7}" destId="{1BC985C2-4D3D-4FA6-842C-4056C8276B2C}" srcOrd="4" destOrd="0" parTransId="{470EA24C-BD49-46FB-80A9-EB53C1ADC5B7}" sibTransId="{51A47990-D609-4FFF-B5B7-5364ED207ABC}"/>
    <dgm:cxn modelId="{499CE646-2DF7-4C36-B107-D0B70270285A}" type="presOf" srcId="{BD71EE5B-D4DD-4E45-A4DD-CC3892B51CCC}" destId="{3508C9E1-CE83-4530-A595-8B715983CCCD}" srcOrd="0" destOrd="0" presId="urn:microsoft.com/office/officeart/2005/8/layout/matrix1"/>
    <dgm:cxn modelId="{F27CBC5D-4E1E-43DF-957D-B6148E9A7FCA}" srcId="{69B57E3D-7A41-4ED3-8929-5F5ED1539CA7}" destId="{6E142A22-CAD3-4153-A562-801A8726DC38}" srcOrd="2" destOrd="0" parTransId="{79206816-EB10-4C8B-8946-E603DDEE3F3B}" sibTransId="{840B38C6-AE61-4E7C-A22D-70154457738D}"/>
    <dgm:cxn modelId="{229180A1-2249-4920-A5AA-EB7A371B6D93}" type="presOf" srcId="{6E142A22-CAD3-4153-A562-801A8726DC38}" destId="{7F641A7B-FFDA-421B-8971-619290F5576F}" srcOrd="1" destOrd="0" presId="urn:microsoft.com/office/officeart/2005/8/layout/matrix1"/>
    <dgm:cxn modelId="{A155D84E-F159-4657-95F3-28027ED90B2A}" type="presParOf" srcId="{403F5F8A-8DAA-4930-AD38-EBA9C4718B1E}" destId="{B8D09650-9F6E-4E3A-9653-B6E1FD3A5FF4}" srcOrd="0" destOrd="0" presId="urn:microsoft.com/office/officeart/2005/8/layout/matrix1"/>
    <dgm:cxn modelId="{9B27F249-1D80-4921-BF2D-390EA8F396E7}" type="presParOf" srcId="{B8D09650-9F6E-4E3A-9653-B6E1FD3A5FF4}" destId="{3B2DBFB9-15A3-4462-B358-411FE07B7D96}" srcOrd="0" destOrd="0" presId="urn:microsoft.com/office/officeart/2005/8/layout/matrix1"/>
    <dgm:cxn modelId="{6E7685E9-AB85-4092-B510-839A1C90B47F}" type="presParOf" srcId="{B8D09650-9F6E-4E3A-9653-B6E1FD3A5FF4}" destId="{BCAF327D-5EA9-4CE1-A0C5-CE847EB02CEB}" srcOrd="1" destOrd="0" presId="urn:microsoft.com/office/officeart/2005/8/layout/matrix1"/>
    <dgm:cxn modelId="{46E7314F-7C77-4EB1-B02E-DE6FF3647992}" type="presParOf" srcId="{B8D09650-9F6E-4E3A-9653-B6E1FD3A5FF4}" destId="{3508C9E1-CE83-4530-A595-8B715983CCCD}" srcOrd="2" destOrd="0" presId="urn:microsoft.com/office/officeart/2005/8/layout/matrix1"/>
    <dgm:cxn modelId="{AD8535F1-1D9A-42A8-889A-51D2D711ECEB}" type="presParOf" srcId="{B8D09650-9F6E-4E3A-9653-B6E1FD3A5FF4}" destId="{5A073181-25A7-4FEE-8DF3-65A1E614EF5B}" srcOrd="3" destOrd="0" presId="urn:microsoft.com/office/officeart/2005/8/layout/matrix1"/>
    <dgm:cxn modelId="{8E7365B7-D1A8-4718-A4B1-B1BF741378FB}" type="presParOf" srcId="{B8D09650-9F6E-4E3A-9653-B6E1FD3A5FF4}" destId="{FFB9EBC5-8D1C-432D-9281-093BFF6C92E8}" srcOrd="4" destOrd="0" presId="urn:microsoft.com/office/officeart/2005/8/layout/matrix1"/>
    <dgm:cxn modelId="{E694F839-1B1E-4D71-8196-B77CAEAEE221}" type="presParOf" srcId="{B8D09650-9F6E-4E3A-9653-B6E1FD3A5FF4}" destId="{7F641A7B-FFDA-421B-8971-619290F5576F}" srcOrd="5" destOrd="0" presId="urn:microsoft.com/office/officeart/2005/8/layout/matrix1"/>
    <dgm:cxn modelId="{759F3F36-AD84-4514-BA5E-6A5663FB5F5C}" type="presParOf" srcId="{B8D09650-9F6E-4E3A-9653-B6E1FD3A5FF4}" destId="{A26E6F6E-5C07-4B06-9291-014A91AB8E5F}" srcOrd="6" destOrd="0" presId="urn:microsoft.com/office/officeart/2005/8/layout/matrix1"/>
    <dgm:cxn modelId="{361E4674-7106-4EB0-B2D8-8081427D8AD8}" type="presParOf" srcId="{B8D09650-9F6E-4E3A-9653-B6E1FD3A5FF4}" destId="{8506C927-3256-4FE3-A778-F884BFE6BFF0}" srcOrd="7" destOrd="0" presId="urn:microsoft.com/office/officeart/2005/8/layout/matrix1"/>
    <dgm:cxn modelId="{468404C4-C66E-48EB-B390-23516ADB5365}" type="presParOf" srcId="{403F5F8A-8DAA-4930-AD38-EBA9C4718B1E}" destId="{900ED414-C425-4D89-B181-4E2A6698B26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AFE577-D940-44C5-9080-262073626869}"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da-DK"/>
        </a:p>
      </dgm:t>
    </dgm:pt>
    <dgm:pt modelId="{69B57E3D-7A41-4ED3-8929-5F5ED1539CA7}">
      <dgm:prSet phldrT="[Tekst]" custT="1"/>
      <dgm:spPr/>
      <dgm:t>
        <a:bodyPr/>
        <a:lstStyle/>
        <a:p>
          <a:r>
            <a:rPr lang="da-DK" sz="1400" b="1" dirty="0" smtClean="0"/>
            <a:t>Hvad betyder barnets lov særligt for jer? </a:t>
          </a:r>
        </a:p>
      </dgm:t>
    </dgm:pt>
    <dgm:pt modelId="{662CF749-370E-465C-85BE-C9642EA7B480}" type="parTrans" cxnId="{266C3DDF-A7EB-4BB0-A861-6A0F69EA64DB}">
      <dgm:prSet/>
      <dgm:spPr/>
      <dgm:t>
        <a:bodyPr/>
        <a:lstStyle/>
        <a:p>
          <a:endParaRPr lang="da-DK"/>
        </a:p>
      </dgm:t>
    </dgm:pt>
    <dgm:pt modelId="{7D8E8451-6B2D-4AFA-80B1-1B3C2B7054F5}" type="sibTrans" cxnId="{266C3DDF-A7EB-4BB0-A861-6A0F69EA64DB}">
      <dgm:prSet/>
      <dgm:spPr/>
      <dgm:t>
        <a:bodyPr/>
        <a:lstStyle/>
        <a:p>
          <a:endParaRPr lang="da-DK"/>
        </a:p>
      </dgm:t>
    </dgm:pt>
    <dgm:pt modelId="{F65045E3-5D81-40F9-A8F9-7C3D75A3E541}">
      <dgm:prSet phldrT="[Tekst]" custT="1"/>
      <dgm:spPr>
        <a:solidFill>
          <a:schemeClr val="accent6">
            <a:hueOff val="0"/>
            <a:satOff val="0"/>
            <a:lumOff val="0"/>
            <a:alpha val="16000"/>
          </a:schemeClr>
        </a:solidFill>
      </dgm:spPr>
      <dgm:t>
        <a:bodyPr/>
        <a:lstStyle/>
        <a:p>
          <a:r>
            <a:rPr lang="da-DK" sz="1200" b="1" dirty="0" smtClean="0"/>
            <a:t>Børns rettigheder og inddragelse </a:t>
          </a:r>
        </a:p>
      </dgm:t>
    </dgm:pt>
    <dgm:pt modelId="{F17175DB-7988-48D4-8A70-F01C2F5EB57A}" type="parTrans" cxnId="{B6310A80-ED48-43A9-89B9-FAF3A7DE4B14}">
      <dgm:prSet/>
      <dgm:spPr/>
      <dgm:t>
        <a:bodyPr/>
        <a:lstStyle/>
        <a:p>
          <a:endParaRPr lang="da-DK"/>
        </a:p>
      </dgm:t>
    </dgm:pt>
    <dgm:pt modelId="{7AF8BEDE-F5D2-45B2-8F06-6FEA0FEE6AA2}" type="sibTrans" cxnId="{B6310A80-ED48-43A9-89B9-FAF3A7DE4B14}">
      <dgm:prSet/>
      <dgm:spPr/>
      <dgm:t>
        <a:bodyPr/>
        <a:lstStyle/>
        <a:p>
          <a:endParaRPr lang="da-DK"/>
        </a:p>
      </dgm:t>
    </dgm:pt>
    <dgm:pt modelId="{BD71EE5B-D4DD-4E45-A4DD-CC3892B51CCC}">
      <dgm:prSet phldrT="[Tekst]" custT="1"/>
      <dgm:spPr>
        <a:effectLst>
          <a:glow rad="228600">
            <a:schemeClr val="accent6">
              <a:satMod val="175000"/>
              <a:alpha val="40000"/>
            </a:schemeClr>
          </a:glow>
        </a:effectLst>
      </dgm:spPr>
      <dgm:t>
        <a:bodyPr anchor="t"/>
        <a:lstStyle/>
        <a:p>
          <a:pPr lvl="0" defTabSz="488950">
            <a:lnSpc>
              <a:spcPct val="90000"/>
            </a:lnSpc>
            <a:spcBef>
              <a:spcPct val="0"/>
            </a:spcBef>
            <a:spcAft>
              <a:spcPct val="35000"/>
            </a:spcAft>
          </a:pPr>
          <a:endParaRPr lang="da-DK" sz="1100" b="1" i="0" dirty="0" smtClean="0"/>
        </a:p>
        <a:p>
          <a:pPr lvl="0" defTabSz="488950">
            <a:lnSpc>
              <a:spcPct val="90000"/>
            </a:lnSpc>
            <a:spcBef>
              <a:spcPct val="0"/>
            </a:spcBef>
            <a:spcAft>
              <a:spcPct val="35000"/>
            </a:spcAft>
          </a:pPr>
          <a:endParaRPr lang="da-DK" sz="1100" b="1" i="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a-DK" sz="1200" b="1" dirty="0" smtClean="0"/>
        </a:p>
        <a:p>
          <a:pPr marL="0" marR="0" lvl="0" indent="0" defTabSz="488950" eaLnBrk="1" fontAlgn="auto" latinLnBrk="0" hangingPunct="1">
            <a:lnSpc>
              <a:spcPct val="90000"/>
            </a:lnSpc>
            <a:spcBef>
              <a:spcPct val="0"/>
            </a:spcBef>
            <a:spcAft>
              <a:spcPct val="35000"/>
            </a:spcAft>
            <a:buClrTx/>
            <a:buSzTx/>
            <a:buFontTx/>
            <a:buNone/>
            <a:tabLst/>
            <a:defRPr/>
          </a:pPr>
          <a:r>
            <a:rPr lang="da-DK" sz="1800" b="1" dirty="0" smtClean="0"/>
            <a:t>Tilrettelæggelse </a:t>
          </a:r>
        </a:p>
      </dgm:t>
    </dgm:pt>
    <dgm:pt modelId="{3914BA33-255B-454E-9ED1-1A2EA24FA38B}" type="parTrans" cxnId="{DB2B86EC-5DE0-422B-80F8-60785D09D227}">
      <dgm:prSet/>
      <dgm:spPr/>
      <dgm:t>
        <a:bodyPr/>
        <a:lstStyle/>
        <a:p>
          <a:endParaRPr lang="da-DK"/>
        </a:p>
      </dgm:t>
    </dgm:pt>
    <dgm:pt modelId="{10120797-3F04-4222-9B80-938C09D64278}" type="sibTrans" cxnId="{DB2B86EC-5DE0-422B-80F8-60785D09D227}">
      <dgm:prSet/>
      <dgm:spPr/>
      <dgm:t>
        <a:bodyPr/>
        <a:lstStyle/>
        <a:p>
          <a:endParaRPr lang="da-DK"/>
        </a:p>
      </dgm:t>
    </dgm:pt>
    <dgm:pt modelId="{6E142A22-CAD3-4153-A562-801A8726DC38}">
      <dgm:prSet custT="1"/>
      <dgm:spPr>
        <a:effectLst>
          <a:glow rad="228600">
            <a:schemeClr val="accent6">
              <a:satMod val="175000"/>
              <a:alpha val="40000"/>
            </a:schemeClr>
          </a:glow>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a-DK" sz="1800" b="1" dirty="0" smtClean="0"/>
            <a:t>Proceskrav og fleksibilitet</a:t>
          </a:r>
        </a:p>
        <a:p>
          <a:endParaRPr lang="da-DK" sz="1200" b="1" dirty="0"/>
        </a:p>
      </dgm:t>
    </dgm:pt>
    <dgm:pt modelId="{79206816-EB10-4C8B-8946-E603DDEE3F3B}" type="parTrans" cxnId="{F27CBC5D-4E1E-43DF-957D-B6148E9A7FCA}">
      <dgm:prSet/>
      <dgm:spPr/>
      <dgm:t>
        <a:bodyPr/>
        <a:lstStyle/>
        <a:p>
          <a:endParaRPr lang="da-DK"/>
        </a:p>
      </dgm:t>
    </dgm:pt>
    <dgm:pt modelId="{840B38C6-AE61-4E7C-A22D-70154457738D}" type="sibTrans" cxnId="{F27CBC5D-4E1E-43DF-957D-B6148E9A7FCA}">
      <dgm:prSet/>
      <dgm:spPr/>
      <dgm:t>
        <a:bodyPr/>
        <a:lstStyle/>
        <a:p>
          <a:endParaRPr lang="da-DK"/>
        </a:p>
      </dgm:t>
    </dgm:pt>
    <dgm:pt modelId="{DC1ED769-79BF-4D8B-9F60-90EA20D5F97A}">
      <dgm:prSet custT="1"/>
      <dgm:spPr>
        <a:solidFill>
          <a:schemeClr val="accent6">
            <a:hueOff val="0"/>
            <a:satOff val="0"/>
            <a:lumOff val="0"/>
            <a:alpha val="16000"/>
          </a:schemeClr>
        </a:solidFill>
      </dgm:spPr>
      <dgm:t>
        <a:bodyPr/>
        <a:lstStyle/>
        <a:p>
          <a:pPr marL="0" marR="0" lvl="0" indent="0" defTabSz="533400" eaLnBrk="1" fontAlgn="auto" latinLnBrk="0" hangingPunct="1">
            <a:lnSpc>
              <a:spcPct val="90000"/>
            </a:lnSpc>
            <a:spcBef>
              <a:spcPct val="0"/>
            </a:spcBef>
            <a:spcAft>
              <a:spcPct val="35000"/>
            </a:spcAft>
            <a:buClrTx/>
            <a:buSzTx/>
            <a:buFontTx/>
            <a:buNone/>
            <a:tabLst/>
            <a:defRPr/>
          </a:pPr>
          <a:r>
            <a:rPr lang="da-DK" sz="1200" b="1" i="0" dirty="0" smtClean="0"/>
            <a:t>Sammenhæng, kontinuitet, stabilitet og helhed</a:t>
          </a:r>
        </a:p>
        <a:p>
          <a:pPr lvl="0" defTabSz="533400">
            <a:lnSpc>
              <a:spcPct val="90000"/>
            </a:lnSpc>
            <a:spcBef>
              <a:spcPct val="0"/>
            </a:spcBef>
            <a:spcAft>
              <a:spcPct val="35000"/>
            </a:spcAft>
          </a:pPr>
          <a:endParaRPr lang="da-DK" sz="1200" b="1" dirty="0" smtClean="0"/>
        </a:p>
      </dgm:t>
    </dgm:pt>
    <dgm:pt modelId="{5C91B40A-D2F3-450F-B4EC-747A408BC438}" type="parTrans" cxnId="{D5CA282E-2560-4A0B-86D2-D9D23E29832E}">
      <dgm:prSet/>
      <dgm:spPr/>
      <dgm:t>
        <a:bodyPr/>
        <a:lstStyle/>
        <a:p>
          <a:endParaRPr lang="da-DK"/>
        </a:p>
      </dgm:t>
    </dgm:pt>
    <dgm:pt modelId="{D111A469-F7AB-4E8D-8EEF-DCD447570865}" type="sibTrans" cxnId="{D5CA282E-2560-4A0B-86D2-D9D23E29832E}">
      <dgm:prSet/>
      <dgm:spPr/>
      <dgm:t>
        <a:bodyPr/>
        <a:lstStyle/>
        <a:p>
          <a:endParaRPr lang="da-DK"/>
        </a:p>
      </dgm:t>
    </dgm:pt>
    <dgm:pt modelId="{1BC985C2-4D3D-4FA6-842C-4056C8276B2C}">
      <dgm:prSet/>
      <dgm:spPr/>
      <dgm:t>
        <a:bodyPr/>
        <a:lstStyle/>
        <a:p>
          <a:endParaRPr lang="da-DK" dirty="0"/>
        </a:p>
      </dgm:t>
    </dgm:pt>
    <dgm:pt modelId="{470EA24C-BD49-46FB-80A9-EB53C1ADC5B7}" type="parTrans" cxnId="{8450E774-E9EA-4C66-B0AB-502A2CB50B70}">
      <dgm:prSet/>
      <dgm:spPr/>
      <dgm:t>
        <a:bodyPr/>
        <a:lstStyle/>
        <a:p>
          <a:endParaRPr lang="da-DK"/>
        </a:p>
      </dgm:t>
    </dgm:pt>
    <dgm:pt modelId="{51A47990-D609-4FFF-B5B7-5364ED207ABC}" type="sibTrans" cxnId="{8450E774-E9EA-4C66-B0AB-502A2CB50B70}">
      <dgm:prSet/>
      <dgm:spPr/>
      <dgm:t>
        <a:bodyPr/>
        <a:lstStyle/>
        <a:p>
          <a:endParaRPr lang="da-DK"/>
        </a:p>
      </dgm:t>
    </dgm:pt>
    <dgm:pt modelId="{403F5F8A-8DAA-4930-AD38-EBA9C4718B1E}" type="pres">
      <dgm:prSet presAssocID="{51AFE577-D940-44C5-9080-262073626869}" presName="diagram" presStyleCnt="0">
        <dgm:presLayoutVars>
          <dgm:chMax val="1"/>
          <dgm:dir/>
          <dgm:animLvl val="ctr"/>
          <dgm:resizeHandles val="exact"/>
        </dgm:presLayoutVars>
      </dgm:prSet>
      <dgm:spPr/>
      <dgm:t>
        <a:bodyPr/>
        <a:lstStyle/>
        <a:p>
          <a:endParaRPr lang="da-DK"/>
        </a:p>
      </dgm:t>
    </dgm:pt>
    <dgm:pt modelId="{B8D09650-9F6E-4E3A-9653-B6E1FD3A5FF4}" type="pres">
      <dgm:prSet presAssocID="{51AFE577-D940-44C5-9080-262073626869}" presName="matrix" presStyleCnt="0"/>
      <dgm:spPr/>
    </dgm:pt>
    <dgm:pt modelId="{3B2DBFB9-15A3-4462-B358-411FE07B7D96}" type="pres">
      <dgm:prSet presAssocID="{51AFE577-D940-44C5-9080-262073626869}" presName="tile1" presStyleLbl="node1" presStyleIdx="0" presStyleCnt="4"/>
      <dgm:spPr/>
      <dgm:t>
        <a:bodyPr/>
        <a:lstStyle/>
        <a:p>
          <a:endParaRPr lang="da-DK"/>
        </a:p>
      </dgm:t>
    </dgm:pt>
    <dgm:pt modelId="{BCAF327D-5EA9-4CE1-A0C5-CE847EB02CEB}" type="pres">
      <dgm:prSet presAssocID="{51AFE577-D940-44C5-9080-262073626869}" presName="tile1text" presStyleLbl="node1" presStyleIdx="0" presStyleCnt="4">
        <dgm:presLayoutVars>
          <dgm:chMax val="0"/>
          <dgm:chPref val="0"/>
          <dgm:bulletEnabled val="1"/>
        </dgm:presLayoutVars>
      </dgm:prSet>
      <dgm:spPr/>
      <dgm:t>
        <a:bodyPr/>
        <a:lstStyle/>
        <a:p>
          <a:endParaRPr lang="da-DK"/>
        </a:p>
      </dgm:t>
    </dgm:pt>
    <dgm:pt modelId="{3508C9E1-CE83-4530-A595-8B715983CCCD}" type="pres">
      <dgm:prSet presAssocID="{51AFE577-D940-44C5-9080-262073626869}" presName="tile2" presStyleLbl="node1" presStyleIdx="1" presStyleCnt="4"/>
      <dgm:spPr/>
      <dgm:t>
        <a:bodyPr/>
        <a:lstStyle/>
        <a:p>
          <a:endParaRPr lang="da-DK"/>
        </a:p>
      </dgm:t>
    </dgm:pt>
    <dgm:pt modelId="{5A073181-25A7-4FEE-8DF3-65A1E614EF5B}" type="pres">
      <dgm:prSet presAssocID="{51AFE577-D940-44C5-9080-262073626869}" presName="tile2text" presStyleLbl="node1" presStyleIdx="1" presStyleCnt="4">
        <dgm:presLayoutVars>
          <dgm:chMax val="0"/>
          <dgm:chPref val="0"/>
          <dgm:bulletEnabled val="1"/>
        </dgm:presLayoutVars>
      </dgm:prSet>
      <dgm:spPr/>
      <dgm:t>
        <a:bodyPr/>
        <a:lstStyle/>
        <a:p>
          <a:endParaRPr lang="da-DK"/>
        </a:p>
      </dgm:t>
    </dgm:pt>
    <dgm:pt modelId="{FFB9EBC5-8D1C-432D-9281-093BFF6C92E8}" type="pres">
      <dgm:prSet presAssocID="{51AFE577-D940-44C5-9080-262073626869}" presName="tile3" presStyleLbl="node1" presStyleIdx="2" presStyleCnt="4"/>
      <dgm:spPr/>
      <dgm:t>
        <a:bodyPr/>
        <a:lstStyle/>
        <a:p>
          <a:endParaRPr lang="da-DK"/>
        </a:p>
      </dgm:t>
    </dgm:pt>
    <dgm:pt modelId="{7F641A7B-FFDA-421B-8971-619290F5576F}" type="pres">
      <dgm:prSet presAssocID="{51AFE577-D940-44C5-9080-262073626869}" presName="tile3text" presStyleLbl="node1" presStyleIdx="2" presStyleCnt="4">
        <dgm:presLayoutVars>
          <dgm:chMax val="0"/>
          <dgm:chPref val="0"/>
          <dgm:bulletEnabled val="1"/>
        </dgm:presLayoutVars>
      </dgm:prSet>
      <dgm:spPr/>
      <dgm:t>
        <a:bodyPr/>
        <a:lstStyle/>
        <a:p>
          <a:endParaRPr lang="da-DK"/>
        </a:p>
      </dgm:t>
    </dgm:pt>
    <dgm:pt modelId="{A26E6F6E-5C07-4B06-9291-014A91AB8E5F}" type="pres">
      <dgm:prSet presAssocID="{51AFE577-D940-44C5-9080-262073626869}" presName="tile4" presStyleLbl="node1" presStyleIdx="3" presStyleCnt="4" custLinFactNeighborX="589" custLinFactNeighborY="1177"/>
      <dgm:spPr/>
      <dgm:t>
        <a:bodyPr/>
        <a:lstStyle/>
        <a:p>
          <a:endParaRPr lang="da-DK"/>
        </a:p>
      </dgm:t>
    </dgm:pt>
    <dgm:pt modelId="{8506C927-3256-4FE3-A778-F884BFE6BFF0}" type="pres">
      <dgm:prSet presAssocID="{51AFE577-D940-44C5-9080-262073626869}" presName="tile4text" presStyleLbl="node1" presStyleIdx="3" presStyleCnt="4">
        <dgm:presLayoutVars>
          <dgm:chMax val="0"/>
          <dgm:chPref val="0"/>
          <dgm:bulletEnabled val="1"/>
        </dgm:presLayoutVars>
      </dgm:prSet>
      <dgm:spPr/>
      <dgm:t>
        <a:bodyPr/>
        <a:lstStyle/>
        <a:p>
          <a:endParaRPr lang="da-DK"/>
        </a:p>
      </dgm:t>
    </dgm:pt>
    <dgm:pt modelId="{900ED414-C425-4D89-B181-4E2A6698B269}" type="pres">
      <dgm:prSet presAssocID="{51AFE577-D940-44C5-9080-262073626869}" presName="centerTile" presStyleLbl="fgShp" presStyleIdx="0" presStyleCnt="1" custFlipVert="0" custScaleX="190725" custScaleY="55109" custLinFactNeighborX="0" custLinFactNeighborY="-1015">
        <dgm:presLayoutVars>
          <dgm:chMax val="0"/>
          <dgm:chPref val="0"/>
        </dgm:presLayoutVars>
      </dgm:prSet>
      <dgm:spPr/>
      <dgm:t>
        <a:bodyPr/>
        <a:lstStyle/>
        <a:p>
          <a:endParaRPr lang="da-DK"/>
        </a:p>
      </dgm:t>
    </dgm:pt>
  </dgm:ptLst>
  <dgm:cxnLst>
    <dgm:cxn modelId="{0356AA1C-F209-4713-907B-D7BF63E9D807}" type="presOf" srcId="{BD71EE5B-D4DD-4E45-A4DD-CC3892B51CCC}" destId="{5A073181-25A7-4FEE-8DF3-65A1E614EF5B}" srcOrd="1" destOrd="0" presId="urn:microsoft.com/office/officeart/2005/8/layout/matrix1"/>
    <dgm:cxn modelId="{B6310A80-ED48-43A9-89B9-FAF3A7DE4B14}" srcId="{69B57E3D-7A41-4ED3-8929-5F5ED1539CA7}" destId="{F65045E3-5D81-40F9-A8F9-7C3D75A3E541}" srcOrd="0" destOrd="0" parTransId="{F17175DB-7988-48D4-8A70-F01C2F5EB57A}" sibTransId="{7AF8BEDE-F5D2-45B2-8F06-6FEA0FEE6AA2}"/>
    <dgm:cxn modelId="{266C3DDF-A7EB-4BB0-A861-6A0F69EA64DB}" srcId="{51AFE577-D940-44C5-9080-262073626869}" destId="{69B57E3D-7A41-4ED3-8929-5F5ED1539CA7}" srcOrd="0" destOrd="0" parTransId="{662CF749-370E-465C-85BE-C9642EA7B480}" sibTransId="{7D8E8451-6B2D-4AFA-80B1-1B3C2B7054F5}"/>
    <dgm:cxn modelId="{D5CA282E-2560-4A0B-86D2-D9D23E29832E}" srcId="{69B57E3D-7A41-4ED3-8929-5F5ED1539CA7}" destId="{DC1ED769-79BF-4D8B-9F60-90EA20D5F97A}" srcOrd="3" destOrd="0" parTransId="{5C91B40A-D2F3-450F-B4EC-747A408BC438}" sibTransId="{D111A469-F7AB-4E8D-8EEF-DCD447570865}"/>
    <dgm:cxn modelId="{DB2B86EC-5DE0-422B-80F8-60785D09D227}" srcId="{69B57E3D-7A41-4ED3-8929-5F5ED1539CA7}" destId="{BD71EE5B-D4DD-4E45-A4DD-CC3892B51CCC}" srcOrd="1" destOrd="0" parTransId="{3914BA33-255B-454E-9ED1-1A2EA24FA38B}" sibTransId="{10120797-3F04-4222-9B80-938C09D64278}"/>
    <dgm:cxn modelId="{BEBD329C-047D-4D2E-93AE-73D040F82E8A}" type="presOf" srcId="{F65045E3-5D81-40F9-A8F9-7C3D75A3E541}" destId="{3B2DBFB9-15A3-4462-B358-411FE07B7D96}" srcOrd="0" destOrd="0" presId="urn:microsoft.com/office/officeart/2005/8/layout/matrix1"/>
    <dgm:cxn modelId="{361ED49E-C875-48BE-840B-5DDC56FE44D9}" type="presOf" srcId="{69B57E3D-7A41-4ED3-8929-5F5ED1539CA7}" destId="{900ED414-C425-4D89-B181-4E2A6698B269}" srcOrd="0" destOrd="0" presId="urn:microsoft.com/office/officeart/2005/8/layout/matrix1"/>
    <dgm:cxn modelId="{8B7FCA2C-DF85-4615-B56A-6400407FBB96}" type="presOf" srcId="{DC1ED769-79BF-4D8B-9F60-90EA20D5F97A}" destId="{A26E6F6E-5C07-4B06-9291-014A91AB8E5F}" srcOrd="0" destOrd="0" presId="urn:microsoft.com/office/officeart/2005/8/layout/matrix1"/>
    <dgm:cxn modelId="{0518FF8C-C3AD-41BA-915C-B2D579D804F7}" type="presOf" srcId="{6E142A22-CAD3-4153-A562-801A8726DC38}" destId="{FFB9EBC5-8D1C-432D-9281-093BFF6C92E8}" srcOrd="0" destOrd="0" presId="urn:microsoft.com/office/officeart/2005/8/layout/matrix1"/>
    <dgm:cxn modelId="{9813303F-EAD4-4949-891F-465BA481B67D}" type="presOf" srcId="{51AFE577-D940-44C5-9080-262073626869}" destId="{403F5F8A-8DAA-4930-AD38-EBA9C4718B1E}" srcOrd="0" destOrd="0" presId="urn:microsoft.com/office/officeart/2005/8/layout/matrix1"/>
    <dgm:cxn modelId="{840249EC-B14B-4543-B7EE-B68ECC79C540}" type="presOf" srcId="{DC1ED769-79BF-4D8B-9F60-90EA20D5F97A}" destId="{8506C927-3256-4FE3-A778-F884BFE6BFF0}" srcOrd="1" destOrd="0" presId="urn:microsoft.com/office/officeart/2005/8/layout/matrix1"/>
    <dgm:cxn modelId="{B4390C6B-1B1A-4E4C-A2CA-91B7ACBAF800}" type="presOf" srcId="{F65045E3-5D81-40F9-A8F9-7C3D75A3E541}" destId="{BCAF327D-5EA9-4CE1-A0C5-CE847EB02CEB}" srcOrd="1" destOrd="0" presId="urn:microsoft.com/office/officeart/2005/8/layout/matrix1"/>
    <dgm:cxn modelId="{8450E774-E9EA-4C66-B0AB-502A2CB50B70}" srcId="{69B57E3D-7A41-4ED3-8929-5F5ED1539CA7}" destId="{1BC985C2-4D3D-4FA6-842C-4056C8276B2C}" srcOrd="4" destOrd="0" parTransId="{470EA24C-BD49-46FB-80A9-EB53C1ADC5B7}" sibTransId="{51A47990-D609-4FFF-B5B7-5364ED207ABC}"/>
    <dgm:cxn modelId="{499CE646-2DF7-4C36-B107-D0B70270285A}" type="presOf" srcId="{BD71EE5B-D4DD-4E45-A4DD-CC3892B51CCC}" destId="{3508C9E1-CE83-4530-A595-8B715983CCCD}" srcOrd="0" destOrd="0" presId="urn:microsoft.com/office/officeart/2005/8/layout/matrix1"/>
    <dgm:cxn modelId="{F27CBC5D-4E1E-43DF-957D-B6148E9A7FCA}" srcId="{69B57E3D-7A41-4ED3-8929-5F5ED1539CA7}" destId="{6E142A22-CAD3-4153-A562-801A8726DC38}" srcOrd="2" destOrd="0" parTransId="{79206816-EB10-4C8B-8946-E603DDEE3F3B}" sibTransId="{840B38C6-AE61-4E7C-A22D-70154457738D}"/>
    <dgm:cxn modelId="{229180A1-2249-4920-A5AA-EB7A371B6D93}" type="presOf" srcId="{6E142A22-CAD3-4153-A562-801A8726DC38}" destId="{7F641A7B-FFDA-421B-8971-619290F5576F}" srcOrd="1" destOrd="0" presId="urn:microsoft.com/office/officeart/2005/8/layout/matrix1"/>
    <dgm:cxn modelId="{A155D84E-F159-4657-95F3-28027ED90B2A}" type="presParOf" srcId="{403F5F8A-8DAA-4930-AD38-EBA9C4718B1E}" destId="{B8D09650-9F6E-4E3A-9653-B6E1FD3A5FF4}" srcOrd="0" destOrd="0" presId="urn:microsoft.com/office/officeart/2005/8/layout/matrix1"/>
    <dgm:cxn modelId="{9B27F249-1D80-4921-BF2D-390EA8F396E7}" type="presParOf" srcId="{B8D09650-9F6E-4E3A-9653-B6E1FD3A5FF4}" destId="{3B2DBFB9-15A3-4462-B358-411FE07B7D96}" srcOrd="0" destOrd="0" presId="urn:microsoft.com/office/officeart/2005/8/layout/matrix1"/>
    <dgm:cxn modelId="{6E7685E9-AB85-4092-B510-839A1C90B47F}" type="presParOf" srcId="{B8D09650-9F6E-4E3A-9653-B6E1FD3A5FF4}" destId="{BCAF327D-5EA9-4CE1-A0C5-CE847EB02CEB}" srcOrd="1" destOrd="0" presId="urn:microsoft.com/office/officeart/2005/8/layout/matrix1"/>
    <dgm:cxn modelId="{46E7314F-7C77-4EB1-B02E-DE6FF3647992}" type="presParOf" srcId="{B8D09650-9F6E-4E3A-9653-B6E1FD3A5FF4}" destId="{3508C9E1-CE83-4530-A595-8B715983CCCD}" srcOrd="2" destOrd="0" presId="urn:microsoft.com/office/officeart/2005/8/layout/matrix1"/>
    <dgm:cxn modelId="{AD8535F1-1D9A-42A8-889A-51D2D711ECEB}" type="presParOf" srcId="{B8D09650-9F6E-4E3A-9653-B6E1FD3A5FF4}" destId="{5A073181-25A7-4FEE-8DF3-65A1E614EF5B}" srcOrd="3" destOrd="0" presId="urn:microsoft.com/office/officeart/2005/8/layout/matrix1"/>
    <dgm:cxn modelId="{8E7365B7-D1A8-4718-A4B1-B1BF741378FB}" type="presParOf" srcId="{B8D09650-9F6E-4E3A-9653-B6E1FD3A5FF4}" destId="{FFB9EBC5-8D1C-432D-9281-093BFF6C92E8}" srcOrd="4" destOrd="0" presId="urn:microsoft.com/office/officeart/2005/8/layout/matrix1"/>
    <dgm:cxn modelId="{E694F839-1B1E-4D71-8196-B77CAEAEE221}" type="presParOf" srcId="{B8D09650-9F6E-4E3A-9653-B6E1FD3A5FF4}" destId="{7F641A7B-FFDA-421B-8971-619290F5576F}" srcOrd="5" destOrd="0" presId="urn:microsoft.com/office/officeart/2005/8/layout/matrix1"/>
    <dgm:cxn modelId="{759F3F36-AD84-4514-BA5E-6A5663FB5F5C}" type="presParOf" srcId="{B8D09650-9F6E-4E3A-9653-B6E1FD3A5FF4}" destId="{A26E6F6E-5C07-4B06-9291-014A91AB8E5F}" srcOrd="6" destOrd="0" presId="urn:microsoft.com/office/officeart/2005/8/layout/matrix1"/>
    <dgm:cxn modelId="{361E4674-7106-4EB0-B2D8-8081427D8AD8}" type="presParOf" srcId="{B8D09650-9F6E-4E3A-9653-B6E1FD3A5FF4}" destId="{8506C927-3256-4FE3-A778-F884BFE6BFF0}" srcOrd="7" destOrd="0" presId="urn:microsoft.com/office/officeart/2005/8/layout/matrix1"/>
    <dgm:cxn modelId="{468404C4-C66E-48EB-B390-23516ADB5365}" type="presParOf" srcId="{403F5F8A-8DAA-4930-AD38-EBA9C4718B1E}" destId="{900ED414-C425-4D89-B181-4E2A6698B26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AFE577-D940-44C5-9080-262073626869}"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da-DK"/>
        </a:p>
      </dgm:t>
    </dgm:pt>
    <dgm:pt modelId="{69B57E3D-7A41-4ED3-8929-5F5ED1539CA7}">
      <dgm:prSet phldrT="[Tekst]" custT="1"/>
      <dgm:spPr/>
      <dgm:t>
        <a:bodyPr/>
        <a:lstStyle/>
        <a:p>
          <a:r>
            <a:rPr lang="da-DK" sz="1400" b="1" dirty="0" smtClean="0"/>
            <a:t>Hvad betyder barnets lov særligt for jer? </a:t>
          </a:r>
        </a:p>
      </dgm:t>
    </dgm:pt>
    <dgm:pt modelId="{662CF749-370E-465C-85BE-C9642EA7B480}" type="parTrans" cxnId="{266C3DDF-A7EB-4BB0-A861-6A0F69EA64DB}">
      <dgm:prSet/>
      <dgm:spPr/>
      <dgm:t>
        <a:bodyPr/>
        <a:lstStyle/>
        <a:p>
          <a:endParaRPr lang="da-DK"/>
        </a:p>
      </dgm:t>
    </dgm:pt>
    <dgm:pt modelId="{7D8E8451-6B2D-4AFA-80B1-1B3C2B7054F5}" type="sibTrans" cxnId="{266C3DDF-A7EB-4BB0-A861-6A0F69EA64DB}">
      <dgm:prSet/>
      <dgm:spPr/>
      <dgm:t>
        <a:bodyPr/>
        <a:lstStyle/>
        <a:p>
          <a:endParaRPr lang="da-DK"/>
        </a:p>
      </dgm:t>
    </dgm:pt>
    <dgm:pt modelId="{F65045E3-5D81-40F9-A8F9-7C3D75A3E541}">
      <dgm:prSet phldrT="[Tekst]" custT="1"/>
      <dgm:spPr>
        <a:solidFill>
          <a:schemeClr val="accent6">
            <a:hueOff val="0"/>
            <a:satOff val="0"/>
            <a:lumOff val="0"/>
            <a:alpha val="16000"/>
          </a:schemeClr>
        </a:solidFill>
      </dgm:spPr>
      <dgm:t>
        <a:bodyPr/>
        <a:lstStyle/>
        <a:p>
          <a:r>
            <a:rPr lang="da-DK" sz="1200" b="1" dirty="0" smtClean="0"/>
            <a:t>Børns rettigheder og inddragelse </a:t>
          </a:r>
        </a:p>
      </dgm:t>
    </dgm:pt>
    <dgm:pt modelId="{F17175DB-7988-48D4-8A70-F01C2F5EB57A}" type="parTrans" cxnId="{B6310A80-ED48-43A9-89B9-FAF3A7DE4B14}">
      <dgm:prSet/>
      <dgm:spPr/>
      <dgm:t>
        <a:bodyPr/>
        <a:lstStyle/>
        <a:p>
          <a:endParaRPr lang="da-DK"/>
        </a:p>
      </dgm:t>
    </dgm:pt>
    <dgm:pt modelId="{7AF8BEDE-F5D2-45B2-8F06-6FEA0FEE6AA2}" type="sibTrans" cxnId="{B6310A80-ED48-43A9-89B9-FAF3A7DE4B14}">
      <dgm:prSet/>
      <dgm:spPr/>
      <dgm:t>
        <a:bodyPr/>
        <a:lstStyle/>
        <a:p>
          <a:endParaRPr lang="da-DK"/>
        </a:p>
      </dgm:t>
    </dgm:pt>
    <dgm:pt modelId="{BD71EE5B-D4DD-4E45-A4DD-CC3892B51CCC}">
      <dgm:prSet phldrT="[Tekst]" custT="1"/>
      <dgm:spPr>
        <a:solidFill>
          <a:schemeClr val="accent6">
            <a:alpha val="16000"/>
          </a:schemeClr>
        </a:solidFill>
      </dgm:spPr>
      <dgm:t>
        <a:bodyPr anchor="t"/>
        <a:lstStyle/>
        <a:p>
          <a:pPr lvl="0" defTabSz="488950">
            <a:lnSpc>
              <a:spcPct val="90000"/>
            </a:lnSpc>
            <a:spcBef>
              <a:spcPct val="0"/>
            </a:spcBef>
            <a:spcAft>
              <a:spcPct val="35000"/>
            </a:spcAft>
          </a:pPr>
          <a:endParaRPr lang="da-DK" sz="1100" b="1" i="0" dirty="0" smtClean="0"/>
        </a:p>
        <a:p>
          <a:pPr lvl="0" defTabSz="488950">
            <a:lnSpc>
              <a:spcPct val="90000"/>
            </a:lnSpc>
            <a:spcBef>
              <a:spcPct val="0"/>
            </a:spcBef>
            <a:spcAft>
              <a:spcPct val="35000"/>
            </a:spcAft>
          </a:pPr>
          <a:endParaRPr lang="da-DK" sz="1100" b="1" i="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a-DK" sz="1200" b="1" dirty="0" smtClean="0"/>
        </a:p>
        <a:p>
          <a:pPr marL="0" marR="0" lvl="0" indent="0" defTabSz="488950" eaLnBrk="1" fontAlgn="auto" latinLnBrk="0" hangingPunct="1">
            <a:lnSpc>
              <a:spcPct val="90000"/>
            </a:lnSpc>
            <a:spcBef>
              <a:spcPct val="0"/>
            </a:spcBef>
            <a:spcAft>
              <a:spcPct val="35000"/>
            </a:spcAft>
            <a:buClrTx/>
            <a:buSzTx/>
            <a:buFontTx/>
            <a:buNone/>
            <a:tabLst/>
            <a:defRPr/>
          </a:pPr>
          <a:r>
            <a:rPr lang="da-DK" sz="1200" b="1" dirty="0" smtClean="0"/>
            <a:t>Tilrettelæggelse </a:t>
          </a:r>
        </a:p>
      </dgm:t>
    </dgm:pt>
    <dgm:pt modelId="{3914BA33-255B-454E-9ED1-1A2EA24FA38B}" type="parTrans" cxnId="{DB2B86EC-5DE0-422B-80F8-60785D09D227}">
      <dgm:prSet/>
      <dgm:spPr/>
      <dgm:t>
        <a:bodyPr/>
        <a:lstStyle/>
        <a:p>
          <a:endParaRPr lang="da-DK"/>
        </a:p>
      </dgm:t>
    </dgm:pt>
    <dgm:pt modelId="{10120797-3F04-4222-9B80-938C09D64278}" type="sibTrans" cxnId="{DB2B86EC-5DE0-422B-80F8-60785D09D227}">
      <dgm:prSet/>
      <dgm:spPr/>
      <dgm:t>
        <a:bodyPr/>
        <a:lstStyle/>
        <a:p>
          <a:endParaRPr lang="da-DK"/>
        </a:p>
      </dgm:t>
    </dgm:pt>
    <dgm:pt modelId="{6E142A22-CAD3-4153-A562-801A8726DC38}">
      <dgm:prSet custT="1"/>
      <dgm:spPr>
        <a:solidFill>
          <a:schemeClr val="accent6">
            <a:hueOff val="0"/>
            <a:satOff val="0"/>
            <a:lumOff val="0"/>
            <a:alpha val="16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a-DK" sz="1200" b="1" dirty="0" smtClean="0"/>
            <a:t>Proceskrav og fleksibilitet</a:t>
          </a:r>
        </a:p>
        <a:p>
          <a:endParaRPr lang="da-DK" sz="1200" b="1" dirty="0"/>
        </a:p>
      </dgm:t>
    </dgm:pt>
    <dgm:pt modelId="{79206816-EB10-4C8B-8946-E603DDEE3F3B}" type="parTrans" cxnId="{F27CBC5D-4E1E-43DF-957D-B6148E9A7FCA}">
      <dgm:prSet/>
      <dgm:spPr/>
      <dgm:t>
        <a:bodyPr/>
        <a:lstStyle/>
        <a:p>
          <a:endParaRPr lang="da-DK"/>
        </a:p>
      </dgm:t>
    </dgm:pt>
    <dgm:pt modelId="{840B38C6-AE61-4E7C-A22D-70154457738D}" type="sibTrans" cxnId="{F27CBC5D-4E1E-43DF-957D-B6148E9A7FCA}">
      <dgm:prSet/>
      <dgm:spPr/>
      <dgm:t>
        <a:bodyPr/>
        <a:lstStyle/>
        <a:p>
          <a:endParaRPr lang="da-DK"/>
        </a:p>
      </dgm:t>
    </dgm:pt>
    <dgm:pt modelId="{DC1ED769-79BF-4D8B-9F60-90EA20D5F97A}">
      <dgm:prSet custT="1"/>
      <dgm:spPr>
        <a:effectLst>
          <a:glow rad="228600">
            <a:schemeClr val="accent6">
              <a:satMod val="175000"/>
              <a:alpha val="40000"/>
            </a:schemeClr>
          </a:glow>
        </a:effectLst>
      </dgm:spPr>
      <dgm:t>
        <a:bodyPr/>
        <a:lstStyle/>
        <a:p>
          <a:pPr marL="0" marR="0" lvl="0" indent="0" defTabSz="533400" eaLnBrk="1" fontAlgn="auto" latinLnBrk="0" hangingPunct="1">
            <a:lnSpc>
              <a:spcPct val="90000"/>
            </a:lnSpc>
            <a:spcBef>
              <a:spcPct val="0"/>
            </a:spcBef>
            <a:spcAft>
              <a:spcPct val="35000"/>
            </a:spcAft>
            <a:buClrTx/>
            <a:buSzTx/>
            <a:buFontTx/>
            <a:buNone/>
            <a:tabLst/>
            <a:defRPr/>
          </a:pPr>
          <a:r>
            <a:rPr lang="da-DK" sz="1800" b="1" i="0" dirty="0" smtClean="0"/>
            <a:t>Kontinuitet og stabilitet </a:t>
          </a:r>
        </a:p>
        <a:p>
          <a:pPr lvl="0" defTabSz="533400">
            <a:lnSpc>
              <a:spcPct val="90000"/>
            </a:lnSpc>
            <a:spcBef>
              <a:spcPct val="0"/>
            </a:spcBef>
            <a:spcAft>
              <a:spcPct val="35000"/>
            </a:spcAft>
          </a:pPr>
          <a:endParaRPr lang="da-DK" sz="1200" b="1" dirty="0" smtClean="0"/>
        </a:p>
      </dgm:t>
    </dgm:pt>
    <dgm:pt modelId="{5C91B40A-D2F3-450F-B4EC-747A408BC438}" type="parTrans" cxnId="{D5CA282E-2560-4A0B-86D2-D9D23E29832E}">
      <dgm:prSet/>
      <dgm:spPr/>
      <dgm:t>
        <a:bodyPr/>
        <a:lstStyle/>
        <a:p>
          <a:endParaRPr lang="da-DK"/>
        </a:p>
      </dgm:t>
    </dgm:pt>
    <dgm:pt modelId="{D111A469-F7AB-4E8D-8EEF-DCD447570865}" type="sibTrans" cxnId="{D5CA282E-2560-4A0B-86D2-D9D23E29832E}">
      <dgm:prSet/>
      <dgm:spPr/>
      <dgm:t>
        <a:bodyPr/>
        <a:lstStyle/>
        <a:p>
          <a:endParaRPr lang="da-DK"/>
        </a:p>
      </dgm:t>
    </dgm:pt>
    <dgm:pt modelId="{1BC985C2-4D3D-4FA6-842C-4056C8276B2C}">
      <dgm:prSet/>
      <dgm:spPr/>
      <dgm:t>
        <a:bodyPr/>
        <a:lstStyle/>
        <a:p>
          <a:endParaRPr lang="da-DK" dirty="0"/>
        </a:p>
      </dgm:t>
    </dgm:pt>
    <dgm:pt modelId="{470EA24C-BD49-46FB-80A9-EB53C1ADC5B7}" type="parTrans" cxnId="{8450E774-E9EA-4C66-B0AB-502A2CB50B70}">
      <dgm:prSet/>
      <dgm:spPr/>
      <dgm:t>
        <a:bodyPr/>
        <a:lstStyle/>
        <a:p>
          <a:endParaRPr lang="da-DK"/>
        </a:p>
      </dgm:t>
    </dgm:pt>
    <dgm:pt modelId="{51A47990-D609-4FFF-B5B7-5364ED207ABC}" type="sibTrans" cxnId="{8450E774-E9EA-4C66-B0AB-502A2CB50B70}">
      <dgm:prSet/>
      <dgm:spPr/>
      <dgm:t>
        <a:bodyPr/>
        <a:lstStyle/>
        <a:p>
          <a:endParaRPr lang="da-DK"/>
        </a:p>
      </dgm:t>
    </dgm:pt>
    <dgm:pt modelId="{403F5F8A-8DAA-4930-AD38-EBA9C4718B1E}" type="pres">
      <dgm:prSet presAssocID="{51AFE577-D940-44C5-9080-262073626869}" presName="diagram" presStyleCnt="0">
        <dgm:presLayoutVars>
          <dgm:chMax val="1"/>
          <dgm:dir/>
          <dgm:animLvl val="ctr"/>
          <dgm:resizeHandles val="exact"/>
        </dgm:presLayoutVars>
      </dgm:prSet>
      <dgm:spPr/>
      <dgm:t>
        <a:bodyPr/>
        <a:lstStyle/>
        <a:p>
          <a:endParaRPr lang="da-DK"/>
        </a:p>
      </dgm:t>
    </dgm:pt>
    <dgm:pt modelId="{B8D09650-9F6E-4E3A-9653-B6E1FD3A5FF4}" type="pres">
      <dgm:prSet presAssocID="{51AFE577-D940-44C5-9080-262073626869}" presName="matrix" presStyleCnt="0"/>
      <dgm:spPr/>
    </dgm:pt>
    <dgm:pt modelId="{3B2DBFB9-15A3-4462-B358-411FE07B7D96}" type="pres">
      <dgm:prSet presAssocID="{51AFE577-D940-44C5-9080-262073626869}" presName="tile1" presStyleLbl="node1" presStyleIdx="0" presStyleCnt="4"/>
      <dgm:spPr/>
      <dgm:t>
        <a:bodyPr/>
        <a:lstStyle/>
        <a:p>
          <a:endParaRPr lang="da-DK"/>
        </a:p>
      </dgm:t>
    </dgm:pt>
    <dgm:pt modelId="{BCAF327D-5EA9-4CE1-A0C5-CE847EB02CEB}" type="pres">
      <dgm:prSet presAssocID="{51AFE577-D940-44C5-9080-262073626869}" presName="tile1text" presStyleLbl="node1" presStyleIdx="0" presStyleCnt="4">
        <dgm:presLayoutVars>
          <dgm:chMax val="0"/>
          <dgm:chPref val="0"/>
          <dgm:bulletEnabled val="1"/>
        </dgm:presLayoutVars>
      </dgm:prSet>
      <dgm:spPr/>
      <dgm:t>
        <a:bodyPr/>
        <a:lstStyle/>
        <a:p>
          <a:endParaRPr lang="da-DK"/>
        </a:p>
      </dgm:t>
    </dgm:pt>
    <dgm:pt modelId="{3508C9E1-CE83-4530-A595-8B715983CCCD}" type="pres">
      <dgm:prSet presAssocID="{51AFE577-D940-44C5-9080-262073626869}" presName="tile2" presStyleLbl="node1" presStyleIdx="1" presStyleCnt="4"/>
      <dgm:spPr/>
      <dgm:t>
        <a:bodyPr/>
        <a:lstStyle/>
        <a:p>
          <a:endParaRPr lang="da-DK"/>
        </a:p>
      </dgm:t>
    </dgm:pt>
    <dgm:pt modelId="{5A073181-25A7-4FEE-8DF3-65A1E614EF5B}" type="pres">
      <dgm:prSet presAssocID="{51AFE577-D940-44C5-9080-262073626869}" presName="tile2text" presStyleLbl="node1" presStyleIdx="1" presStyleCnt="4">
        <dgm:presLayoutVars>
          <dgm:chMax val="0"/>
          <dgm:chPref val="0"/>
          <dgm:bulletEnabled val="1"/>
        </dgm:presLayoutVars>
      </dgm:prSet>
      <dgm:spPr/>
      <dgm:t>
        <a:bodyPr/>
        <a:lstStyle/>
        <a:p>
          <a:endParaRPr lang="da-DK"/>
        </a:p>
      </dgm:t>
    </dgm:pt>
    <dgm:pt modelId="{FFB9EBC5-8D1C-432D-9281-093BFF6C92E8}" type="pres">
      <dgm:prSet presAssocID="{51AFE577-D940-44C5-9080-262073626869}" presName="tile3" presStyleLbl="node1" presStyleIdx="2" presStyleCnt="4"/>
      <dgm:spPr/>
      <dgm:t>
        <a:bodyPr/>
        <a:lstStyle/>
        <a:p>
          <a:endParaRPr lang="da-DK"/>
        </a:p>
      </dgm:t>
    </dgm:pt>
    <dgm:pt modelId="{7F641A7B-FFDA-421B-8971-619290F5576F}" type="pres">
      <dgm:prSet presAssocID="{51AFE577-D940-44C5-9080-262073626869}" presName="tile3text" presStyleLbl="node1" presStyleIdx="2" presStyleCnt="4">
        <dgm:presLayoutVars>
          <dgm:chMax val="0"/>
          <dgm:chPref val="0"/>
          <dgm:bulletEnabled val="1"/>
        </dgm:presLayoutVars>
      </dgm:prSet>
      <dgm:spPr/>
      <dgm:t>
        <a:bodyPr/>
        <a:lstStyle/>
        <a:p>
          <a:endParaRPr lang="da-DK"/>
        </a:p>
      </dgm:t>
    </dgm:pt>
    <dgm:pt modelId="{A26E6F6E-5C07-4B06-9291-014A91AB8E5F}" type="pres">
      <dgm:prSet presAssocID="{51AFE577-D940-44C5-9080-262073626869}" presName="tile4" presStyleLbl="node1" presStyleIdx="3" presStyleCnt="4" custLinFactNeighborX="589" custLinFactNeighborY="1177"/>
      <dgm:spPr/>
      <dgm:t>
        <a:bodyPr/>
        <a:lstStyle/>
        <a:p>
          <a:endParaRPr lang="da-DK"/>
        </a:p>
      </dgm:t>
    </dgm:pt>
    <dgm:pt modelId="{8506C927-3256-4FE3-A778-F884BFE6BFF0}" type="pres">
      <dgm:prSet presAssocID="{51AFE577-D940-44C5-9080-262073626869}" presName="tile4text" presStyleLbl="node1" presStyleIdx="3" presStyleCnt="4">
        <dgm:presLayoutVars>
          <dgm:chMax val="0"/>
          <dgm:chPref val="0"/>
          <dgm:bulletEnabled val="1"/>
        </dgm:presLayoutVars>
      </dgm:prSet>
      <dgm:spPr/>
      <dgm:t>
        <a:bodyPr/>
        <a:lstStyle/>
        <a:p>
          <a:endParaRPr lang="da-DK"/>
        </a:p>
      </dgm:t>
    </dgm:pt>
    <dgm:pt modelId="{900ED414-C425-4D89-B181-4E2A6698B269}" type="pres">
      <dgm:prSet presAssocID="{51AFE577-D940-44C5-9080-262073626869}" presName="centerTile" presStyleLbl="fgShp" presStyleIdx="0" presStyleCnt="1" custFlipVert="0" custScaleX="190725" custScaleY="55109" custLinFactNeighborX="0" custLinFactNeighborY="-1015">
        <dgm:presLayoutVars>
          <dgm:chMax val="0"/>
          <dgm:chPref val="0"/>
        </dgm:presLayoutVars>
      </dgm:prSet>
      <dgm:spPr/>
      <dgm:t>
        <a:bodyPr/>
        <a:lstStyle/>
        <a:p>
          <a:endParaRPr lang="da-DK"/>
        </a:p>
      </dgm:t>
    </dgm:pt>
  </dgm:ptLst>
  <dgm:cxnLst>
    <dgm:cxn modelId="{0356AA1C-F209-4713-907B-D7BF63E9D807}" type="presOf" srcId="{BD71EE5B-D4DD-4E45-A4DD-CC3892B51CCC}" destId="{5A073181-25A7-4FEE-8DF3-65A1E614EF5B}" srcOrd="1" destOrd="0" presId="urn:microsoft.com/office/officeart/2005/8/layout/matrix1"/>
    <dgm:cxn modelId="{B6310A80-ED48-43A9-89B9-FAF3A7DE4B14}" srcId="{69B57E3D-7A41-4ED3-8929-5F5ED1539CA7}" destId="{F65045E3-5D81-40F9-A8F9-7C3D75A3E541}" srcOrd="0" destOrd="0" parTransId="{F17175DB-7988-48D4-8A70-F01C2F5EB57A}" sibTransId="{7AF8BEDE-F5D2-45B2-8F06-6FEA0FEE6AA2}"/>
    <dgm:cxn modelId="{266C3DDF-A7EB-4BB0-A861-6A0F69EA64DB}" srcId="{51AFE577-D940-44C5-9080-262073626869}" destId="{69B57E3D-7A41-4ED3-8929-5F5ED1539CA7}" srcOrd="0" destOrd="0" parTransId="{662CF749-370E-465C-85BE-C9642EA7B480}" sibTransId="{7D8E8451-6B2D-4AFA-80B1-1B3C2B7054F5}"/>
    <dgm:cxn modelId="{D5CA282E-2560-4A0B-86D2-D9D23E29832E}" srcId="{69B57E3D-7A41-4ED3-8929-5F5ED1539CA7}" destId="{DC1ED769-79BF-4D8B-9F60-90EA20D5F97A}" srcOrd="3" destOrd="0" parTransId="{5C91B40A-D2F3-450F-B4EC-747A408BC438}" sibTransId="{D111A469-F7AB-4E8D-8EEF-DCD447570865}"/>
    <dgm:cxn modelId="{DB2B86EC-5DE0-422B-80F8-60785D09D227}" srcId="{69B57E3D-7A41-4ED3-8929-5F5ED1539CA7}" destId="{BD71EE5B-D4DD-4E45-A4DD-CC3892B51CCC}" srcOrd="1" destOrd="0" parTransId="{3914BA33-255B-454E-9ED1-1A2EA24FA38B}" sibTransId="{10120797-3F04-4222-9B80-938C09D64278}"/>
    <dgm:cxn modelId="{BEBD329C-047D-4D2E-93AE-73D040F82E8A}" type="presOf" srcId="{F65045E3-5D81-40F9-A8F9-7C3D75A3E541}" destId="{3B2DBFB9-15A3-4462-B358-411FE07B7D96}" srcOrd="0" destOrd="0" presId="urn:microsoft.com/office/officeart/2005/8/layout/matrix1"/>
    <dgm:cxn modelId="{361ED49E-C875-48BE-840B-5DDC56FE44D9}" type="presOf" srcId="{69B57E3D-7A41-4ED3-8929-5F5ED1539CA7}" destId="{900ED414-C425-4D89-B181-4E2A6698B269}" srcOrd="0" destOrd="0" presId="urn:microsoft.com/office/officeart/2005/8/layout/matrix1"/>
    <dgm:cxn modelId="{8B7FCA2C-DF85-4615-B56A-6400407FBB96}" type="presOf" srcId="{DC1ED769-79BF-4D8B-9F60-90EA20D5F97A}" destId="{A26E6F6E-5C07-4B06-9291-014A91AB8E5F}" srcOrd="0" destOrd="0" presId="urn:microsoft.com/office/officeart/2005/8/layout/matrix1"/>
    <dgm:cxn modelId="{0518FF8C-C3AD-41BA-915C-B2D579D804F7}" type="presOf" srcId="{6E142A22-CAD3-4153-A562-801A8726DC38}" destId="{FFB9EBC5-8D1C-432D-9281-093BFF6C92E8}" srcOrd="0" destOrd="0" presId="urn:microsoft.com/office/officeart/2005/8/layout/matrix1"/>
    <dgm:cxn modelId="{9813303F-EAD4-4949-891F-465BA481B67D}" type="presOf" srcId="{51AFE577-D940-44C5-9080-262073626869}" destId="{403F5F8A-8DAA-4930-AD38-EBA9C4718B1E}" srcOrd="0" destOrd="0" presId="urn:microsoft.com/office/officeart/2005/8/layout/matrix1"/>
    <dgm:cxn modelId="{840249EC-B14B-4543-B7EE-B68ECC79C540}" type="presOf" srcId="{DC1ED769-79BF-4D8B-9F60-90EA20D5F97A}" destId="{8506C927-3256-4FE3-A778-F884BFE6BFF0}" srcOrd="1" destOrd="0" presId="urn:microsoft.com/office/officeart/2005/8/layout/matrix1"/>
    <dgm:cxn modelId="{B4390C6B-1B1A-4E4C-A2CA-91B7ACBAF800}" type="presOf" srcId="{F65045E3-5D81-40F9-A8F9-7C3D75A3E541}" destId="{BCAF327D-5EA9-4CE1-A0C5-CE847EB02CEB}" srcOrd="1" destOrd="0" presId="urn:microsoft.com/office/officeart/2005/8/layout/matrix1"/>
    <dgm:cxn modelId="{8450E774-E9EA-4C66-B0AB-502A2CB50B70}" srcId="{69B57E3D-7A41-4ED3-8929-5F5ED1539CA7}" destId="{1BC985C2-4D3D-4FA6-842C-4056C8276B2C}" srcOrd="4" destOrd="0" parTransId="{470EA24C-BD49-46FB-80A9-EB53C1ADC5B7}" sibTransId="{51A47990-D609-4FFF-B5B7-5364ED207ABC}"/>
    <dgm:cxn modelId="{499CE646-2DF7-4C36-B107-D0B70270285A}" type="presOf" srcId="{BD71EE5B-D4DD-4E45-A4DD-CC3892B51CCC}" destId="{3508C9E1-CE83-4530-A595-8B715983CCCD}" srcOrd="0" destOrd="0" presId="urn:microsoft.com/office/officeart/2005/8/layout/matrix1"/>
    <dgm:cxn modelId="{F27CBC5D-4E1E-43DF-957D-B6148E9A7FCA}" srcId="{69B57E3D-7A41-4ED3-8929-5F5ED1539CA7}" destId="{6E142A22-CAD3-4153-A562-801A8726DC38}" srcOrd="2" destOrd="0" parTransId="{79206816-EB10-4C8B-8946-E603DDEE3F3B}" sibTransId="{840B38C6-AE61-4E7C-A22D-70154457738D}"/>
    <dgm:cxn modelId="{229180A1-2249-4920-A5AA-EB7A371B6D93}" type="presOf" srcId="{6E142A22-CAD3-4153-A562-801A8726DC38}" destId="{7F641A7B-FFDA-421B-8971-619290F5576F}" srcOrd="1" destOrd="0" presId="urn:microsoft.com/office/officeart/2005/8/layout/matrix1"/>
    <dgm:cxn modelId="{A155D84E-F159-4657-95F3-28027ED90B2A}" type="presParOf" srcId="{403F5F8A-8DAA-4930-AD38-EBA9C4718B1E}" destId="{B8D09650-9F6E-4E3A-9653-B6E1FD3A5FF4}" srcOrd="0" destOrd="0" presId="urn:microsoft.com/office/officeart/2005/8/layout/matrix1"/>
    <dgm:cxn modelId="{9B27F249-1D80-4921-BF2D-390EA8F396E7}" type="presParOf" srcId="{B8D09650-9F6E-4E3A-9653-B6E1FD3A5FF4}" destId="{3B2DBFB9-15A3-4462-B358-411FE07B7D96}" srcOrd="0" destOrd="0" presId="urn:microsoft.com/office/officeart/2005/8/layout/matrix1"/>
    <dgm:cxn modelId="{6E7685E9-AB85-4092-B510-839A1C90B47F}" type="presParOf" srcId="{B8D09650-9F6E-4E3A-9653-B6E1FD3A5FF4}" destId="{BCAF327D-5EA9-4CE1-A0C5-CE847EB02CEB}" srcOrd="1" destOrd="0" presId="urn:microsoft.com/office/officeart/2005/8/layout/matrix1"/>
    <dgm:cxn modelId="{46E7314F-7C77-4EB1-B02E-DE6FF3647992}" type="presParOf" srcId="{B8D09650-9F6E-4E3A-9653-B6E1FD3A5FF4}" destId="{3508C9E1-CE83-4530-A595-8B715983CCCD}" srcOrd="2" destOrd="0" presId="urn:microsoft.com/office/officeart/2005/8/layout/matrix1"/>
    <dgm:cxn modelId="{AD8535F1-1D9A-42A8-889A-51D2D711ECEB}" type="presParOf" srcId="{B8D09650-9F6E-4E3A-9653-B6E1FD3A5FF4}" destId="{5A073181-25A7-4FEE-8DF3-65A1E614EF5B}" srcOrd="3" destOrd="0" presId="urn:microsoft.com/office/officeart/2005/8/layout/matrix1"/>
    <dgm:cxn modelId="{8E7365B7-D1A8-4718-A4B1-B1BF741378FB}" type="presParOf" srcId="{B8D09650-9F6E-4E3A-9653-B6E1FD3A5FF4}" destId="{FFB9EBC5-8D1C-432D-9281-093BFF6C92E8}" srcOrd="4" destOrd="0" presId="urn:microsoft.com/office/officeart/2005/8/layout/matrix1"/>
    <dgm:cxn modelId="{E694F839-1B1E-4D71-8196-B77CAEAEE221}" type="presParOf" srcId="{B8D09650-9F6E-4E3A-9653-B6E1FD3A5FF4}" destId="{7F641A7B-FFDA-421B-8971-619290F5576F}" srcOrd="5" destOrd="0" presId="urn:microsoft.com/office/officeart/2005/8/layout/matrix1"/>
    <dgm:cxn modelId="{759F3F36-AD84-4514-BA5E-6A5663FB5F5C}" type="presParOf" srcId="{B8D09650-9F6E-4E3A-9653-B6E1FD3A5FF4}" destId="{A26E6F6E-5C07-4B06-9291-014A91AB8E5F}" srcOrd="6" destOrd="0" presId="urn:microsoft.com/office/officeart/2005/8/layout/matrix1"/>
    <dgm:cxn modelId="{361E4674-7106-4EB0-B2D8-8081427D8AD8}" type="presParOf" srcId="{B8D09650-9F6E-4E3A-9653-B6E1FD3A5FF4}" destId="{8506C927-3256-4FE3-A778-F884BFE6BFF0}" srcOrd="7" destOrd="0" presId="urn:microsoft.com/office/officeart/2005/8/layout/matrix1"/>
    <dgm:cxn modelId="{468404C4-C66E-48EB-B390-23516ADB5365}" type="presParOf" srcId="{403F5F8A-8DAA-4930-AD38-EBA9C4718B1E}" destId="{900ED414-C425-4D89-B181-4E2A6698B26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DBFB9-15A3-4462-B358-411FE07B7D96}">
      <dsp:nvSpPr>
        <dsp:cNvPr id="0" name=""/>
        <dsp:cNvSpPr/>
      </dsp:nvSpPr>
      <dsp:spPr>
        <a:xfrm rot="16200000">
          <a:off x="341333" y="-341333"/>
          <a:ext cx="2074746" cy="2757413"/>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da-DK" sz="1400" b="1" kern="1200" dirty="0" smtClean="0"/>
            <a:t>Børn og unges inddragelse </a:t>
          </a:r>
        </a:p>
      </dsp:txBody>
      <dsp:txXfrm rot="5400000">
        <a:off x="0" y="0"/>
        <a:ext cx="2757413" cy="1556059"/>
      </dsp:txXfrm>
    </dsp:sp>
    <dsp:sp modelId="{3508C9E1-CE83-4530-A595-8B715983CCCD}">
      <dsp:nvSpPr>
        <dsp:cNvPr id="0" name=""/>
        <dsp:cNvSpPr/>
      </dsp:nvSpPr>
      <dsp:spPr>
        <a:xfrm>
          <a:off x="2757413" y="0"/>
          <a:ext cx="2757413" cy="2074746"/>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da-DK" sz="1100" b="1" i="0" kern="1200" dirty="0" smtClean="0"/>
        </a:p>
        <a:p>
          <a:pPr lvl="0" algn="ctr" defTabSz="488950">
            <a:lnSpc>
              <a:spcPct val="90000"/>
            </a:lnSpc>
            <a:spcBef>
              <a:spcPct val="0"/>
            </a:spcBef>
            <a:spcAft>
              <a:spcPct val="35000"/>
            </a:spcAft>
          </a:pPr>
          <a:endParaRPr lang="da-DK" sz="1100" b="1" i="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da-DK" sz="1200" b="1" kern="1200" dirty="0" smtClean="0"/>
        </a:p>
        <a:p>
          <a:pPr marL="0" marR="0" lvl="0" indent="0" algn="ctr" defTabSz="488950" eaLnBrk="1" fontAlgn="auto" latinLnBrk="0" hangingPunct="1">
            <a:lnSpc>
              <a:spcPct val="90000"/>
            </a:lnSpc>
            <a:spcBef>
              <a:spcPct val="0"/>
            </a:spcBef>
            <a:spcAft>
              <a:spcPct val="35000"/>
            </a:spcAft>
            <a:buClrTx/>
            <a:buSzTx/>
            <a:buFontTx/>
            <a:buNone/>
            <a:tabLst/>
            <a:defRPr/>
          </a:pPr>
          <a:r>
            <a:rPr lang="da-DK" sz="1400" b="1" kern="1200" dirty="0" smtClean="0"/>
            <a:t>Tilrettelæggelse </a:t>
          </a:r>
        </a:p>
      </dsp:txBody>
      <dsp:txXfrm>
        <a:off x="2757413" y="0"/>
        <a:ext cx="2757413" cy="1556059"/>
      </dsp:txXfrm>
    </dsp:sp>
    <dsp:sp modelId="{FFB9EBC5-8D1C-432D-9281-093BFF6C92E8}">
      <dsp:nvSpPr>
        <dsp:cNvPr id="0" name=""/>
        <dsp:cNvSpPr/>
      </dsp:nvSpPr>
      <dsp:spPr>
        <a:xfrm rot="10800000">
          <a:off x="0" y="2074746"/>
          <a:ext cx="2757413" cy="2074746"/>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a-DK" sz="1400" b="1" kern="1200" dirty="0" smtClean="0"/>
            <a:t>Proceskrav og fleksibilitet</a:t>
          </a:r>
        </a:p>
        <a:p>
          <a:pPr algn="ctr">
            <a:spcBef>
              <a:spcPct val="0"/>
            </a:spcBef>
          </a:pPr>
          <a:endParaRPr lang="da-DK" sz="1200" b="1" kern="1200" dirty="0"/>
        </a:p>
      </dsp:txBody>
      <dsp:txXfrm rot="10800000">
        <a:off x="0" y="2593433"/>
        <a:ext cx="2757413" cy="1556059"/>
      </dsp:txXfrm>
    </dsp:sp>
    <dsp:sp modelId="{A26E6F6E-5C07-4B06-9291-014A91AB8E5F}">
      <dsp:nvSpPr>
        <dsp:cNvPr id="0" name=""/>
        <dsp:cNvSpPr/>
      </dsp:nvSpPr>
      <dsp:spPr>
        <a:xfrm rot="5400000">
          <a:off x="3098747" y="1733412"/>
          <a:ext cx="2074746" cy="2757413"/>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da-DK" sz="1400" b="1" i="0" kern="1200" dirty="0" smtClean="0"/>
            <a:t>Kontinuitet og stabilitet</a:t>
          </a:r>
        </a:p>
        <a:p>
          <a:pPr lvl="0" algn="ctr" defTabSz="533400">
            <a:lnSpc>
              <a:spcPct val="90000"/>
            </a:lnSpc>
            <a:spcBef>
              <a:spcPct val="0"/>
            </a:spcBef>
            <a:spcAft>
              <a:spcPct val="35000"/>
            </a:spcAft>
          </a:pPr>
          <a:endParaRPr lang="da-DK" sz="1400" b="1" kern="1200" dirty="0" smtClean="0"/>
        </a:p>
      </dsp:txBody>
      <dsp:txXfrm rot="-5400000">
        <a:off x="2757414" y="2593433"/>
        <a:ext cx="2757413" cy="1556059"/>
      </dsp:txXfrm>
    </dsp:sp>
    <dsp:sp modelId="{900ED414-C425-4D89-B181-4E2A6698B269}">
      <dsp:nvSpPr>
        <dsp:cNvPr id="0" name=""/>
        <dsp:cNvSpPr/>
      </dsp:nvSpPr>
      <dsp:spPr>
        <a:xfrm>
          <a:off x="1179690" y="1778374"/>
          <a:ext cx="3155446" cy="571686"/>
        </a:xfrm>
        <a:prstGeom prst="roundRect">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b="1" kern="1200" dirty="0" smtClean="0"/>
            <a:t>Centrale elementer </a:t>
          </a:r>
        </a:p>
      </dsp:txBody>
      <dsp:txXfrm>
        <a:off x="1207597" y="1806281"/>
        <a:ext cx="3099632" cy="515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DBFB9-15A3-4462-B358-411FE07B7D96}">
      <dsp:nvSpPr>
        <dsp:cNvPr id="0" name=""/>
        <dsp:cNvSpPr/>
      </dsp:nvSpPr>
      <dsp:spPr>
        <a:xfrm rot="16200000">
          <a:off x="341333" y="-341333"/>
          <a:ext cx="2074746" cy="2757413"/>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a-DK" sz="1800" b="1" kern="1200" dirty="0" smtClean="0"/>
            <a:t>Børn og unges inddragelse </a:t>
          </a:r>
        </a:p>
      </dsp:txBody>
      <dsp:txXfrm rot="5400000">
        <a:off x="0" y="0"/>
        <a:ext cx="2757413" cy="1556059"/>
      </dsp:txXfrm>
    </dsp:sp>
    <dsp:sp modelId="{3508C9E1-CE83-4530-A595-8B715983CCCD}">
      <dsp:nvSpPr>
        <dsp:cNvPr id="0" name=""/>
        <dsp:cNvSpPr/>
      </dsp:nvSpPr>
      <dsp:spPr>
        <a:xfrm>
          <a:off x="2757413" y="0"/>
          <a:ext cx="2757413" cy="2074746"/>
        </a:xfrm>
        <a:prstGeom prst="round1Rect">
          <a:avLst/>
        </a:prstGeom>
        <a:solidFill>
          <a:schemeClr val="accent6">
            <a:hueOff val="0"/>
            <a:satOff val="0"/>
            <a:lumOff val="0"/>
            <a:alpha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da-DK" sz="1100" b="1" i="0" kern="1200" dirty="0" smtClean="0"/>
        </a:p>
        <a:p>
          <a:pPr lvl="0" algn="ctr" defTabSz="488950">
            <a:lnSpc>
              <a:spcPct val="90000"/>
            </a:lnSpc>
            <a:spcBef>
              <a:spcPct val="0"/>
            </a:spcBef>
            <a:spcAft>
              <a:spcPct val="35000"/>
            </a:spcAft>
          </a:pPr>
          <a:endParaRPr lang="da-DK" sz="1100" b="1" i="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da-DK" sz="1200" b="1" kern="1200" dirty="0" smtClean="0"/>
        </a:p>
        <a:p>
          <a:pPr marL="0" marR="0" lvl="0" indent="0" algn="ctr" defTabSz="488950" eaLnBrk="1" fontAlgn="auto" latinLnBrk="0" hangingPunct="1">
            <a:lnSpc>
              <a:spcPct val="90000"/>
            </a:lnSpc>
            <a:spcBef>
              <a:spcPct val="0"/>
            </a:spcBef>
            <a:spcAft>
              <a:spcPct val="35000"/>
            </a:spcAft>
            <a:buClrTx/>
            <a:buSzTx/>
            <a:buFontTx/>
            <a:buNone/>
            <a:tabLst/>
            <a:defRPr/>
          </a:pPr>
          <a:r>
            <a:rPr lang="da-DK" sz="1200" b="1" kern="1200" dirty="0" smtClean="0"/>
            <a:t>Tilrettelæggelse </a:t>
          </a:r>
        </a:p>
      </dsp:txBody>
      <dsp:txXfrm>
        <a:off x="2757413" y="0"/>
        <a:ext cx="2757413" cy="1556059"/>
      </dsp:txXfrm>
    </dsp:sp>
    <dsp:sp modelId="{FFB9EBC5-8D1C-432D-9281-093BFF6C92E8}">
      <dsp:nvSpPr>
        <dsp:cNvPr id="0" name=""/>
        <dsp:cNvSpPr/>
      </dsp:nvSpPr>
      <dsp:spPr>
        <a:xfrm rot="10800000">
          <a:off x="0" y="2074746"/>
          <a:ext cx="2757413" cy="2074746"/>
        </a:xfrm>
        <a:prstGeom prst="round1Rect">
          <a:avLst/>
        </a:prstGeom>
        <a:solidFill>
          <a:schemeClr val="accent6">
            <a:hueOff val="0"/>
            <a:satOff val="0"/>
            <a:lumOff val="0"/>
            <a:alpha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a-DK" sz="1200" b="1" kern="1200" dirty="0" smtClean="0"/>
            <a:t>Proceskrav og fleksibilitet</a:t>
          </a:r>
        </a:p>
        <a:p>
          <a:pPr algn="ctr">
            <a:spcBef>
              <a:spcPct val="0"/>
            </a:spcBef>
          </a:pPr>
          <a:endParaRPr lang="da-DK" sz="1200" b="1" kern="1200" dirty="0"/>
        </a:p>
      </dsp:txBody>
      <dsp:txXfrm rot="10800000">
        <a:off x="0" y="2593433"/>
        <a:ext cx="2757413" cy="1556059"/>
      </dsp:txXfrm>
    </dsp:sp>
    <dsp:sp modelId="{A26E6F6E-5C07-4B06-9291-014A91AB8E5F}">
      <dsp:nvSpPr>
        <dsp:cNvPr id="0" name=""/>
        <dsp:cNvSpPr/>
      </dsp:nvSpPr>
      <dsp:spPr>
        <a:xfrm rot="5400000">
          <a:off x="3098747" y="1733412"/>
          <a:ext cx="2074746" cy="2757413"/>
        </a:xfrm>
        <a:prstGeom prst="round1Rect">
          <a:avLst/>
        </a:prstGeom>
        <a:solidFill>
          <a:schemeClr val="accent6">
            <a:hueOff val="0"/>
            <a:satOff val="0"/>
            <a:lumOff val="0"/>
            <a:alpha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da-DK" sz="1200" b="1" i="0" kern="1200" dirty="0" smtClean="0"/>
            <a:t>Kontinuitet og stabilitet</a:t>
          </a:r>
        </a:p>
        <a:p>
          <a:pPr lvl="0" algn="ctr" defTabSz="533400">
            <a:lnSpc>
              <a:spcPct val="90000"/>
            </a:lnSpc>
            <a:spcBef>
              <a:spcPct val="0"/>
            </a:spcBef>
            <a:spcAft>
              <a:spcPct val="35000"/>
            </a:spcAft>
          </a:pPr>
          <a:endParaRPr lang="da-DK" sz="1200" b="1" kern="1200" dirty="0" smtClean="0"/>
        </a:p>
      </dsp:txBody>
      <dsp:txXfrm rot="-5400000">
        <a:off x="2757414" y="2593433"/>
        <a:ext cx="2757413" cy="1556059"/>
      </dsp:txXfrm>
    </dsp:sp>
    <dsp:sp modelId="{900ED414-C425-4D89-B181-4E2A6698B269}">
      <dsp:nvSpPr>
        <dsp:cNvPr id="0" name=""/>
        <dsp:cNvSpPr/>
      </dsp:nvSpPr>
      <dsp:spPr>
        <a:xfrm>
          <a:off x="1179690" y="1778374"/>
          <a:ext cx="3155446" cy="571686"/>
        </a:xfrm>
        <a:prstGeom prst="roundRect">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b="1" kern="1200" dirty="0" smtClean="0"/>
            <a:t>Centrale elementer</a:t>
          </a:r>
        </a:p>
      </dsp:txBody>
      <dsp:txXfrm>
        <a:off x="1207597" y="1806281"/>
        <a:ext cx="3099632" cy="515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DBFB9-15A3-4462-B358-411FE07B7D96}">
      <dsp:nvSpPr>
        <dsp:cNvPr id="0" name=""/>
        <dsp:cNvSpPr/>
      </dsp:nvSpPr>
      <dsp:spPr>
        <a:xfrm rot="16200000">
          <a:off x="341333" y="-341333"/>
          <a:ext cx="2074746" cy="2757413"/>
        </a:xfrm>
        <a:prstGeom prst="round1Rect">
          <a:avLst/>
        </a:prstGeom>
        <a:solidFill>
          <a:schemeClr val="accent6">
            <a:hueOff val="0"/>
            <a:satOff val="0"/>
            <a:lumOff val="0"/>
            <a:alpha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da-DK" sz="1200" b="1" kern="1200" dirty="0" smtClean="0"/>
            <a:t>Børns rettigheder og inddragelse </a:t>
          </a:r>
        </a:p>
      </dsp:txBody>
      <dsp:txXfrm rot="5400000">
        <a:off x="0" y="0"/>
        <a:ext cx="2757413" cy="1556059"/>
      </dsp:txXfrm>
    </dsp:sp>
    <dsp:sp modelId="{3508C9E1-CE83-4530-A595-8B715983CCCD}">
      <dsp:nvSpPr>
        <dsp:cNvPr id="0" name=""/>
        <dsp:cNvSpPr/>
      </dsp:nvSpPr>
      <dsp:spPr>
        <a:xfrm>
          <a:off x="2757413" y="0"/>
          <a:ext cx="2757413" cy="2074746"/>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da-DK" sz="1100" b="1" i="0" kern="1200" dirty="0" smtClean="0"/>
        </a:p>
        <a:p>
          <a:pPr lvl="0" algn="ctr" defTabSz="488950">
            <a:lnSpc>
              <a:spcPct val="90000"/>
            </a:lnSpc>
            <a:spcBef>
              <a:spcPct val="0"/>
            </a:spcBef>
            <a:spcAft>
              <a:spcPct val="35000"/>
            </a:spcAft>
          </a:pPr>
          <a:endParaRPr lang="da-DK" sz="1100" b="1" i="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da-DK" sz="1200" b="1" kern="1200" dirty="0" smtClean="0"/>
        </a:p>
        <a:p>
          <a:pPr marL="0" marR="0" lvl="0" indent="0" algn="ctr" defTabSz="488950" eaLnBrk="1" fontAlgn="auto" latinLnBrk="0" hangingPunct="1">
            <a:lnSpc>
              <a:spcPct val="90000"/>
            </a:lnSpc>
            <a:spcBef>
              <a:spcPct val="0"/>
            </a:spcBef>
            <a:spcAft>
              <a:spcPct val="35000"/>
            </a:spcAft>
            <a:buClrTx/>
            <a:buSzTx/>
            <a:buFontTx/>
            <a:buNone/>
            <a:tabLst/>
            <a:defRPr/>
          </a:pPr>
          <a:r>
            <a:rPr lang="da-DK" sz="1800" b="1" kern="1200" dirty="0" smtClean="0"/>
            <a:t>Tilrettelæggelse </a:t>
          </a:r>
        </a:p>
      </dsp:txBody>
      <dsp:txXfrm>
        <a:off x="2757413" y="0"/>
        <a:ext cx="2757413" cy="1556059"/>
      </dsp:txXfrm>
    </dsp:sp>
    <dsp:sp modelId="{FFB9EBC5-8D1C-432D-9281-093BFF6C92E8}">
      <dsp:nvSpPr>
        <dsp:cNvPr id="0" name=""/>
        <dsp:cNvSpPr/>
      </dsp:nvSpPr>
      <dsp:spPr>
        <a:xfrm rot="10800000">
          <a:off x="0" y="2074746"/>
          <a:ext cx="2757413" cy="2074746"/>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a-DK" sz="1800" b="1" kern="1200" dirty="0" smtClean="0"/>
            <a:t>Proceskrav og fleksibilitet</a:t>
          </a:r>
        </a:p>
        <a:p>
          <a:pPr algn="ctr">
            <a:spcBef>
              <a:spcPct val="0"/>
            </a:spcBef>
          </a:pPr>
          <a:endParaRPr lang="da-DK" sz="1200" b="1" kern="1200" dirty="0"/>
        </a:p>
      </dsp:txBody>
      <dsp:txXfrm rot="10800000">
        <a:off x="0" y="2593433"/>
        <a:ext cx="2757413" cy="1556059"/>
      </dsp:txXfrm>
    </dsp:sp>
    <dsp:sp modelId="{A26E6F6E-5C07-4B06-9291-014A91AB8E5F}">
      <dsp:nvSpPr>
        <dsp:cNvPr id="0" name=""/>
        <dsp:cNvSpPr/>
      </dsp:nvSpPr>
      <dsp:spPr>
        <a:xfrm rot="5400000">
          <a:off x="3098747" y="1733412"/>
          <a:ext cx="2074746" cy="2757413"/>
        </a:xfrm>
        <a:prstGeom prst="round1Rect">
          <a:avLst/>
        </a:prstGeom>
        <a:solidFill>
          <a:schemeClr val="accent6">
            <a:hueOff val="0"/>
            <a:satOff val="0"/>
            <a:lumOff val="0"/>
            <a:alpha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da-DK" sz="1200" b="1" i="0" kern="1200" dirty="0" smtClean="0"/>
            <a:t>Sammenhæng, kontinuitet, stabilitet og helhed</a:t>
          </a:r>
        </a:p>
        <a:p>
          <a:pPr lvl="0" algn="ctr" defTabSz="533400">
            <a:lnSpc>
              <a:spcPct val="90000"/>
            </a:lnSpc>
            <a:spcBef>
              <a:spcPct val="0"/>
            </a:spcBef>
            <a:spcAft>
              <a:spcPct val="35000"/>
            </a:spcAft>
          </a:pPr>
          <a:endParaRPr lang="da-DK" sz="1200" b="1" kern="1200" dirty="0" smtClean="0"/>
        </a:p>
      </dsp:txBody>
      <dsp:txXfrm rot="-5400000">
        <a:off x="2757414" y="2593433"/>
        <a:ext cx="2757413" cy="1556059"/>
      </dsp:txXfrm>
    </dsp:sp>
    <dsp:sp modelId="{900ED414-C425-4D89-B181-4E2A6698B269}">
      <dsp:nvSpPr>
        <dsp:cNvPr id="0" name=""/>
        <dsp:cNvSpPr/>
      </dsp:nvSpPr>
      <dsp:spPr>
        <a:xfrm>
          <a:off x="1179690" y="1778374"/>
          <a:ext cx="3155446" cy="571686"/>
        </a:xfrm>
        <a:prstGeom prst="roundRect">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b="1" kern="1200" dirty="0" smtClean="0"/>
            <a:t>Hvad betyder barnets lov særligt for jer? </a:t>
          </a:r>
        </a:p>
      </dsp:txBody>
      <dsp:txXfrm>
        <a:off x="1207597" y="1806281"/>
        <a:ext cx="3099632" cy="5158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DBFB9-15A3-4462-B358-411FE07B7D96}">
      <dsp:nvSpPr>
        <dsp:cNvPr id="0" name=""/>
        <dsp:cNvSpPr/>
      </dsp:nvSpPr>
      <dsp:spPr>
        <a:xfrm rot="16200000">
          <a:off x="341333" y="-341333"/>
          <a:ext cx="2074746" cy="2757413"/>
        </a:xfrm>
        <a:prstGeom prst="round1Rect">
          <a:avLst/>
        </a:prstGeom>
        <a:solidFill>
          <a:schemeClr val="accent6">
            <a:hueOff val="0"/>
            <a:satOff val="0"/>
            <a:lumOff val="0"/>
            <a:alpha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da-DK" sz="1200" b="1" kern="1200" dirty="0" smtClean="0"/>
            <a:t>Børns rettigheder og inddragelse </a:t>
          </a:r>
        </a:p>
      </dsp:txBody>
      <dsp:txXfrm rot="5400000">
        <a:off x="0" y="0"/>
        <a:ext cx="2757413" cy="1556059"/>
      </dsp:txXfrm>
    </dsp:sp>
    <dsp:sp modelId="{3508C9E1-CE83-4530-A595-8B715983CCCD}">
      <dsp:nvSpPr>
        <dsp:cNvPr id="0" name=""/>
        <dsp:cNvSpPr/>
      </dsp:nvSpPr>
      <dsp:spPr>
        <a:xfrm>
          <a:off x="2757413" y="0"/>
          <a:ext cx="2757413" cy="2074746"/>
        </a:xfrm>
        <a:prstGeom prst="round1Rect">
          <a:avLst/>
        </a:prstGeom>
        <a:solidFill>
          <a:schemeClr val="accent6">
            <a:alpha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da-DK" sz="1100" b="1" i="0" kern="1200" dirty="0" smtClean="0"/>
        </a:p>
        <a:p>
          <a:pPr lvl="0" algn="ctr" defTabSz="488950">
            <a:lnSpc>
              <a:spcPct val="90000"/>
            </a:lnSpc>
            <a:spcBef>
              <a:spcPct val="0"/>
            </a:spcBef>
            <a:spcAft>
              <a:spcPct val="35000"/>
            </a:spcAft>
          </a:pPr>
          <a:endParaRPr lang="da-DK" sz="1100" b="1" i="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da-DK" sz="1200" b="1" kern="1200" dirty="0" smtClean="0"/>
        </a:p>
        <a:p>
          <a:pPr marL="0" marR="0" lvl="0" indent="0" algn="ctr" defTabSz="488950" eaLnBrk="1" fontAlgn="auto" latinLnBrk="0" hangingPunct="1">
            <a:lnSpc>
              <a:spcPct val="90000"/>
            </a:lnSpc>
            <a:spcBef>
              <a:spcPct val="0"/>
            </a:spcBef>
            <a:spcAft>
              <a:spcPct val="35000"/>
            </a:spcAft>
            <a:buClrTx/>
            <a:buSzTx/>
            <a:buFontTx/>
            <a:buNone/>
            <a:tabLst/>
            <a:defRPr/>
          </a:pPr>
          <a:r>
            <a:rPr lang="da-DK" sz="1200" b="1" kern="1200" dirty="0" smtClean="0"/>
            <a:t>Tilrettelæggelse </a:t>
          </a:r>
        </a:p>
      </dsp:txBody>
      <dsp:txXfrm>
        <a:off x="2757413" y="0"/>
        <a:ext cx="2757413" cy="1556059"/>
      </dsp:txXfrm>
    </dsp:sp>
    <dsp:sp modelId="{FFB9EBC5-8D1C-432D-9281-093BFF6C92E8}">
      <dsp:nvSpPr>
        <dsp:cNvPr id="0" name=""/>
        <dsp:cNvSpPr/>
      </dsp:nvSpPr>
      <dsp:spPr>
        <a:xfrm rot="10800000">
          <a:off x="0" y="2074746"/>
          <a:ext cx="2757413" cy="2074746"/>
        </a:xfrm>
        <a:prstGeom prst="round1Rect">
          <a:avLst/>
        </a:prstGeom>
        <a:solidFill>
          <a:schemeClr val="accent6">
            <a:hueOff val="0"/>
            <a:satOff val="0"/>
            <a:lumOff val="0"/>
            <a:alpha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a-DK" sz="1200" b="1" kern="1200" dirty="0" smtClean="0"/>
            <a:t>Proceskrav og fleksibilitet</a:t>
          </a:r>
        </a:p>
        <a:p>
          <a:pPr algn="ctr">
            <a:spcBef>
              <a:spcPct val="0"/>
            </a:spcBef>
          </a:pPr>
          <a:endParaRPr lang="da-DK" sz="1200" b="1" kern="1200" dirty="0"/>
        </a:p>
      </dsp:txBody>
      <dsp:txXfrm rot="10800000">
        <a:off x="0" y="2593433"/>
        <a:ext cx="2757413" cy="1556059"/>
      </dsp:txXfrm>
    </dsp:sp>
    <dsp:sp modelId="{A26E6F6E-5C07-4B06-9291-014A91AB8E5F}">
      <dsp:nvSpPr>
        <dsp:cNvPr id="0" name=""/>
        <dsp:cNvSpPr/>
      </dsp:nvSpPr>
      <dsp:spPr>
        <a:xfrm rot="5400000">
          <a:off x="3098747" y="1733412"/>
          <a:ext cx="2074746" cy="2757413"/>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da-DK" sz="1800" b="1" i="0" kern="1200" dirty="0" smtClean="0"/>
            <a:t>Kontinuitet og stabilitet </a:t>
          </a:r>
        </a:p>
        <a:p>
          <a:pPr lvl="0" algn="ctr" defTabSz="533400">
            <a:lnSpc>
              <a:spcPct val="90000"/>
            </a:lnSpc>
            <a:spcBef>
              <a:spcPct val="0"/>
            </a:spcBef>
            <a:spcAft>
              <a:spcPct val="35000"/>
            </a:spcAft>
          </a:pPr>
          <a:endParaRPr lang="da-DK" sz="1200" b="1" kern="1200" dirty="0" smtClean="0"/>
        </a:p>
      </dsp:txBody>
      <dsp:txXfrm rot="-5400000">
        <a:off x="2757414" y="2593433"/>
        <a:ext cx="2757413" cy="1556059"/>
      </dsp:txXfrm>
    </dsp:sp>
    <dsp:sp modelId="{900ED414-C425-4D89-B181-4E2A6698B269}">
      <dsp:nvSpPr>
        <dsp:cNvPr id="0" name=""/>
        <dsp:cNvSpPr/>
      </dsp:nvSpPr>
      <dsp:spPr>
        <a:xfrm>
          <a:off x="1179690" y="1778374"/>
          <a:ext cx="3155446" cy="571686"/>
        </a:xfrm>
        <a:prstGeom prst="roundRect">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b="1" kern="1200" dirty="0" smtClean="0"/>
            <a:t>Hvad betyder barnets lov særligt for jer? </a:t>
          </a:r>
        </a:p>
      </dsp:txBody>
      <dsp:txXfrm>
        <a:off x="1207597" y="1806281"/>
        <a:ext cx="3099632" cy="51587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7F83B-7042-4412-AFAC-3782D43F4DB2}" type="datetime2">
              <a:rPr lang="da-DK" smtClean="0"/>
              <a:t>26. september 2023</a:t>
            </a:fld>
            <a:endParaRPr lang="da-DK"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89BE38-A799-4993-A8C4-E0FE3F379F6A}" type="slidenum">
              <a:rPr lang="da-DK" smtClean="0"/>
              <a:t>‹nr.›</a:t>
            </a:fld>
            <a:endParaRPr lang="da-DK" dirty="0"/>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67" y="143508"/>
            <a:ext cx="1264233" cy="440761"/>
          </a:xfrm>
          <a:prstGeom prst="rect">
            <a:avLst/>
          </a:prstGeom>
        </p:spPr>
      </p:pic>
    </p:spTree>
    <p:extLst>
      <p:ext uri="{BB962C8B-B14F-4D97-AF65-F5344CB8AC3E}">
        <p14:creationId xmlns:p14="http://schemas.microsoft.com/office/powerpoint/2010/main" val="375749580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28F8D-3164-4960-B346-662FAC3EA42D}" type="datetime2">
              <a:rPr lang="da-DK" smtClean="0"/>
              <a:t>26. september 2023</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13D85-34BC-4FA7-A491-B95498CAAD60}" type="slidenum">
              <a:rPr lang="da-DK" smtClean="0"/>
              <a:t>‹nr.›</a:t>
            </a:fld>
            <a:endParaRPr lang="da-DK" dirty="0"/>
          </a:p>
        </p:txBody>
      </p:sp>
    </p:spTree>
    <p:extLst>
      <p:ext uri="{BB962C8B-B14F-4D97-AF65-F5344CB8AC3E}">
        <p14:creationId xmlns:p14="http://schemas.microsoft.com/office/powerpoint/2010/main" val="347624377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ia.dk/efter-og-videreuddannelse/socialt-arbejde-og-socialpaedagogik/barnets-lov"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via.dk/efter-og-videreuddannelse/uddannelsestilbud/kurser/webinar-om-det-nye-mindset-i-barnets-handleplanungeplane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B49F8F80-2B2A-4B21-9C9D-55E471D5D886}"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a:t>
            </a:fld>
            <a:endParaRPr lang="da-DK" dirty="0"/>
          </a:p>
        </p:txBody>
      </p:sp>
    </p:spTree>
    <p:extLst>
      <p:ext uri="{BB962C8B-B14F-4D97-AF65-F5344CB8AC3E}">
        <p14:creationId xmlns:p14="http://schemas.microsoft.com/office/powerpoint/2010/main" val="64025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Et grundlæggende ønske er at styrke sagsbehandlingens kvalitet, så tiltag i højere</a:t>
            </a:r>
            <a:r>
              <a:rPr lang="da-DK" baseline="0" dirty="0" smtClean="0"/>
              <a:t> grad</a:t>
            </a:r>
            <a:r>
              <a:rPr lang="da-DK" dirty="0" smtClean="0"/>
              <a:t> tilpasses det enkelte barn. </a:t>
            </a:r>
            <a:r>
              <a:rPr lang="da-DK" sz="1200" kern="1200" dirty="0" smtClean="0">
                <a:solidFill>
                  <a:schemeClr val="tx1"/>
                </a:solidFill>
                <a:effectLst/>
                <a:latin typeface="+mn-lt"/>
                <a:ea typeface="+mn-ea"/>
                <a:cs typeface="+mn-cs"/>
              </a:rPr>
              <a:t>Barnets lov viderefører, at barnets eller den unges og familiens forhold skal undersøges i et omfang, så det svarer til barnets eller den unges og familiens problematikker.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Det skal sikres, at der hurtigst muligt igangsættes den rette støtte, der matcher barnets eller den unges behov. Med barnets lov skal sagen oplyses i forskelligt omfang, som afhænger af barnets, den unges eller familiens problemstillinger. Formålet med dette er at gøre kravene til </a:t>
            </a:r>
            <a:r>
              <a:rPr lang="da-DK" sz="1200" kern="1200" dirty="0" err="1" smtClean="0">
                <a:solidFill>
                  <a:schemeClr val="tx1"/>
                </a:solidFill>
                <a:effectLst/>
                <a:latin typeface="+mn-lt"/>
                <a:ea typeface="+mn-ea"/>
                <a:cs typeface="+mn-cs"/>
              </a:rPr>
              <a:t>sagsoplysningen</a:t>
            </a:r>
            <a:r>
              <a:rPr lang="da-DK" sz="1200" kern="1200" dirty="0" smtClean="0">
                <a:solidFill>
                  <a:schemeClr val="tx1"/>
                </a:solidFill>
                <a:effectLst/>
                <a:latin typeface="+mn-lt"/>
                <a:ea typeface="+mn-ea"/>
                <a:cs typeface="+mn-cs"/>
              </a:rPr>
              <a:t> mere fleksible ud fra jeres vurdering af problemers tyngde, omfang og kompleksitet. Dog er det vigtigt at være opmærksom på det generelle princip om, at sagen altid skal være oplyst i tilstrækkeligt omfang til, at der kan træffes en afgørelse, jf. retssikkerhedslovens § 10.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er i barnets lov nu en række nye undersøgelsesbestemmelser: screening, afdækning, børnefaglig undersøgelse og undersøgelsesbestemmelser vedrørende de kommende forældre. Jo højere kompleksitet</a:t>
            </a:r>
            <a:r>
              <a:rPr lang="da-DK" sz="1200" kern="1200" baseline="0" dirty="0" smtClean="0">
                <a:solidFill>
                  <a:schemeClr val="tx1"/>
                </a:solidFill>
                <a:effectLst/>
                <a:latin typeface="+mn-lt"/>
                <a:ea typeface="+mn-ea"/>
                <a:cs typeface="+mn-cs"/>
              </a:rPr>
              <a:t> i sagen des mere behov for at indhente oplysninger om barnet.</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Reglerne om screening, afdækning eller børnefaglig undersøgelse gælder for alle, uanset om der er tale om børn og unge med sociale udfordringer eller børn og unge med nedsat fysisk og psykisk funktionsnedsættelse. Der skal altid foretages en screening, når kommunen bliver opmærksom på behov for støtte, og herudfra vurderes, om der er behov for at oplyse sagen yderligere inden evt. iværksættelse af indsatser.</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a:t>
            </a:r>
            <a:r>
              <a:rPr lang="da-DK" sz="1200" kern="1200" baseline="0" dirty="0" smtClean="0">
                <a:solidFill>
                  <a:schemeClr val="tx1"/>
                </a:solidFill>
                <a:effectLst/>
                <a:latin typeface="+mn-lt"/>
                <a:ea typeface="+mn-ea"/>
                <a:cs typeface="+mn-cs"/>
              </a:rPr>
              <a:t> barnets lov står der at det er </a:t>
            </a:r>
            <a:r>
              <a:rPr lang="da-DK" sz="1200" b="1" kern="1200" baseline="0" dirty="0" smtClean="0">
                <a:solidFill>
                  <a:schemeClr val="tx1"/>
                </a:solidFill>
                <a:effectLst/>
                <a:latin typeface="+mn-lt"/>
                <a:ea typeface="+mn-ea"/>
                <a:cs typeface="+mn-cs"/>
              </a:rPr>
              <a:t>myndighed</a:t>
            </a:r>
            <a:r>
              <a:rPr lang="da-DK" sz="1200" kern="1200" baseline="0" dirty="0" smtClean="0">
                <a:solidFill>
                  <a:schemeClr val="tx1"/>
                </a:solidFill>
                <a:effectLst/>
                <a:latin typeface="+mn-lt"/>
                <a:ea typeface="+mn-ea"/>
                <a:cs typeface="+mn-cs"/>
              </a:rPr>
              <a:t> der skal foretage screeningen. En screening kan derfor ikke foretages af en medarbejder, som ikke er ansat i en myndighedsfunktion. </a:t>
            </a:r>
            <a:r>
              <a:rPr lang="da-DK" sz="1200" kern="1200" dirty="0" smtClean="0">
                <a:solidFill>
                  <a:schemeClr val="tx1"/>
                </a:solidFill>
                <a:effectLst/>
                <a:latin typeface="+mn-lt"/>
                <a:ea typeface="+mn-ea"/>
                <a:cs typeface="+mn-cs"/>
              </a:rPr>
              <a:t> </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Den primære forskel på, hvornår der skal laves en screening, afdækning eller børnefaglig undersøgelse handler om sagens kompleksitet. Jo højere kompleksitet – jo større behov for at oplyse sagen.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smtClean="0">
                <a:solidFill>
                  <a:schemeClr val="tx1"/>
                </a:solidFill>
                <a:effectLst/>
                <a:latin typeface="+mn-lt"/>
                <a:ea typeface="+mn-ea"/>
                <a:cs typeface="+mn-cs"/>
              </a:rPr>
              <a:t>Screening</a:t>
            </a:r>
            <a:r>
              <a:rPr lang="da-DK" sz="1200" kern="1200" dirty="0" smtClean="0">
                <a:solidFill>
                  <a:schemeClr val="tx1"/>
                </a:solidFill>
                <a:effectLst/>
                <a:latin typeface="+mn-lt"/>
                <a:ea typeface="+mn-ea"/>
                <a:cs typeface="+mn-cs"/>
              </a:rPr>
              <a:t>:</a:t>
            </a:r>
            <a:r>
              <a:rPr lang="da-DK" sz="1200" kern="1200" baseline="0" dirty="0" smtClean="0">
                <a:solidFill>
                  <a:schemeClr val="tx1"/>
                </a:solidFill>
                <a:effectLst/>
                <a:latin typeface="+mn-lt"/>
                <a:ea typeface="+mn-ea"/>
                <a:cs typeface="+mn-cs"/>
              </a:rPr>
              <a:t> </a:t>
            </a:r>
            <a:r>
              <a:rPr lang="da-DK" sz="1200" b="0" kern="1200" dirty="0" smtClean="0">
                <a:solidFill>
                  <a:schemeClr val="tx2"/>
                </a:solidFill>
                <a:effectLst/>
                <a:latin typeface="+mn-lt"/>
                <a:ea typeface="+mn-ea"/>
                <a:cs typeface="+mn-cs"/>
              </a:rPr>
              <a:t>Screeningsbestemmelsen</a:t>
            </a:r>
            <a:r>
              <a:rPr lang="da-DK" sz="1200" kern="1200" dirty="0" smtClean="0">
                <a:solidFill>
                  <a:schemeClr val="tx2"/>
                </a:solidFill>
                <a:effectLst/>
                <a:latin typeface="+mn-lt"/>
                <a:ea typeface="+mn-ea"/>
                <a:cs typeface="+mn-cs"/>
              </a:rPr>
              <a:t> er ny og fastsætter, at der skal foretages en screening, når der er grund til at antage, at et barn eller en ung har behov for hjælp eller støtte efter barnets lov. Det kan f.eks. være på baggrund af en underretning, henvendelse eller ansøgning.</a:t>
            </a:r>
          </a:p>
          <a:p>
            <a:r>
              <a:rPr lang="da-DK" sz="1200" kern="1200" dirty="0" smtClean="0">
                <a:solidFill>
                  <a:schemeClr val="tx1"/>
                </a:solidFill>
                <a:effectLst/>
                <a:latin typeface="+mn-lt"/>
                <a:ea typeface="+mn-ea"/>
                <a:cs typeface="+mn-cs"/>
              </a:rPr>
              <a:t>Screeningen af sagen vil som udgangspunkt skulle ske på baggrund af de foreliggende oplysninger i sagen, herunder eventuelle oplysninger fra barnet eller den unge og forældrene om barnets eller den unges udfordringer og støttebehov samt baggrunden herfor. En screening skal ses som et redskab til at danne et hurtigt overblik over barnets situation. På baggrund af screeningen vurderes det bl.a. om:</a:t>
            </a:r>
          </a:p>
          <a:p>
            <a:r>
              <a:rPr lang="da-DK"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sagen skal afsluttes uden yderligere handlinger</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sagen skal afsluttes med tilbud om tidligt forbyggende hjælp og støtte, jf. §§ 30 og 31</a:t>
            </a:r>
            <a:r>
              <a:rPr lang="da-DK" sz="1200" kern="1200" baseline="0" dirty="0" smtClean="0">
                <a:solidFill>
                  <a:schemeClr val="tx1"/>
                </a:solidFill>
                <a:effectLst/>
                <a:latin typeface="+mn-lt"/>
                <a:ea typeface="+mn-ea"/>
                <a:cs typeface="+mn-cs"/>
              </a:rPr>
              <a:t> eller </a:t>
            </a:r>
            <a:r>
              <a:rPr lang="da-DK" sz="1200" kern="1200" dirty="0" smtClean="0">
                <a:solidFill>
                  <a:schemeClr val="tx1"/>
                </a:solidFill>
                <a:effectLst/>
                <a:latin typeface="+mn-lt"/>
                <a:ea typeface="+mn-ea"/>
                <a:cs typeface="+mn-cs"/>
              </a:rPr>
              <a:t>der skal bevilges økonomisk hjælp, jf. § 35</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kan bevilges handicapkompenserende indsatser på det foreliggende grundlag, jf. §§ 81-84, § 85, stk. 5 og 6, og §§ 86-90</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skal udarbejdes en afdækning, jf. § 19</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skal udarbejdes en børnefaglig undersøgelse, jf. § 20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Afdækning</a:t>
            </a:r>
            <a:r>
              <a:rPr lang="da-DK" sz="1200" b="0" kern="1200" dirty="0" smtClean="0">
                <a:solidFill>
                  <a:schemeClr val="tx1"/>
                </a:solidFill>
                <a:effectLst/>
                <a:latin typeface="+mn-lt"/>
                <a:ea typeface="+mn-ea"/>
                <a:cs typeface="+mn-cs"/>
              </a:rPr>
              <a:t>: Afdækningsbestemmelsen </a:t>
            </a:r>
            <a:r>
              <a:rPr lang="da-DK" sz="1200" kern="1200" dirty="0" smtClean="0">
                <a:solidFill>
                  <a:schemeClr val="tx1"/>
                </a:solidFill>
                <a:effectLst/>
                <a:latin typeface="+mn-lt"/>
                <a:ea typeface="+mn-ea"/>
                <a:cs typeface="+mn-cs"/>
              </a:rPr>
              <a:t>er ligesom screeningsbestemmelsen ny, og er en mindre omfattende dokumentation af barnets, den unges eller de kommende forældres støttebehov end en børnefaglig undersøgelse.  </a:t>
            </a:r>
          </a:p>
          <a:p>
            <a:r>
              <a:rPr lang="da-DK" sz="1200" kern="1200" dirty="0" smtClean="0">
                <a:solidFill>
                  <a:schemeClr val="tx1"/>
                </a:solidFill>
                <a:effectLst/>
                <a:latin typeface="+mn-lt"/>
                <a:ea typeface="+mn-ea"/>
                <a:cs typeface="+mn-cs"/>
              </a:rPr>
              <a:t>En afdækning udarbejdes på baggrund af en screening, som har vist, at problemstillingen kræver yderligere oplysning af et eller flere forhold af betydning for barnets eller den unges støttebehov. Afdækningen kan tage afsæt i en underretning, henvendelse eller ansøgning.</a:t>
            </a:r>
          </a:p>
          <a:p>
            <a:r>
              <a:rPr lang="da-DK" sz="1200" kern="1200" dirty="0" smtClean="0">
                <a:solidFill>
                  <a:schemeClr val="tx1"/>
                </a:solidFill>
                <a:effectLst/>
                <a:latin typeface="+mn-lt"/>
                <a:ea typeface="+mn-ea"/>
                <a:cs typeface="+mn-cs"/>
              </a:rPr>
              <a:t>En afdækning vil skulle belyse et eller flere afgrænsede forhold af betydning for barnets eller den unges støttebehov. Det vil efter omstændighederne f.eks. kunne være barnets eller unges funktionsnedsættelse, sproglige eller sansemotoriske udvikling, læring og trivsel i skolen, venskaber og fritidsliv m.v. En afdækning vil også kunne indeholde en afgrænset belysning af forhold i familie og netværk, som har betydning for barnets eller den unges støttebehov, herunder ressourcer og vanskeligheder hos forældrene.</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skal indhentes oplysninger til vurdering af sagen</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Støtte kan igangsættes</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Sagen kan lukkes</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Børnefaglig undersøgelse: </a:t>
            </a:r>
            <a:r>
              <a:rPr lang="da-DK" sz="1200" kern="1200" dirty="0" smtClean="0">
                <a:solidFill>
                  <a:schemeClr val="tx1"/>
                </a:solidFill>
                <a:effectLst/>
                <a:latin typeface="+mn-lt"/>
                <a:ea typeface="+mn-ea"/>
                <a:cs typeface="+mn-cs"/>
              </a:rPr>
              <a:t>I store træk viderefører barnets lov bestemmelserne om den børnefaglige undersøgelse, som I allerede kender den fra bestemmelserne i serviceloven. Vurderes det, at der skal udarbejdes en børnefaglig undersøgelse, skal der træffes en afgørelse herom.</a:t>
            </a:r>
          </a:p>
          <a:p>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 komplekse sager skal der laves en </a:t>
            </a:r>
            <a:r>
              <a:rPr lang="da-DK" sz="1200" b="0" kern="1200" dirty="0" smtClean="0">
                <a:solidFill>
                  <a:schemeClr val="tx1"/>
                </a:solidFill>
                <a:effectLst/>
                <a:latin typeface="+mn-lt"/>
                <a:ea typeface="+mn-ea"/>
                <a:cs typeface="+mn-cs"/>
              </a:rPr>
              <a:t>børnefaglig undersøgelse, og det er, blandt andet, de sager, hvor der er alvorlige problem</a:t>
            </a:r>
            <a:r>
              <a:rPr lang="da-DK" sz="1200" kern="1200" dirty="0" smtClean="0">
                <a:solidFill>
                  <a:schemeClr val="tx1"/>
                </a:solidFill>
                <a:effectLst/>
                <a:latin typeface="+mn-lt"/>
                <a:ea typeface="+mn-ea"/>
                <a:cs typeface="+mn-cs"/>
              </a:rPr>
              <a:t>er i familien, det kan fx være overgreb. Der vil man skulle lave en børnefaglig undersøgelse, som man jo hidtil også har</a:t>
            </a:r>
            <a:r>
              <a:rPr lang="da-DK" sz="1200" kern="1200" baseline="0" dirty="0" smtClean="0">
                <a:solidFill>
                  <a:schemeClr val="tx1"/>
                </a:solidFill>
                <a:effectLst/>
                <a:latin typeface="+mn-lt"/>
                <a:ea typeface="+mn-ea"/>
                <a:cs typeface="+mn-cs"/>
              </a:rPr>
              <a:t> skullet</a:t>
            </a:r>
            <a:r>
              <a:rPr lang="da-DK" sz="1200" kern="1200" dirty="0" smtClean="0">
                <a:solidFill>
                  <a:schemeClr val="tx1"/>
                </a:solidFill>
                <a:effectLst/>
                <a:latin typeface="+mn-lt"/>
                <a:ea typeface="+mn-ea"/>
                <a:cs typeface="+mn-cs"/>
              </a:rPr>
              <a:t>. Det man kan sige, der er nyt omkring de børnefaglige undersøgelser er, at man skal huske at få søskende undersøgt. For det er sådan, at hvis man peger på anbringelse af et barn i familien, så vil man fremover også skulle redegøre for søskende. Så det skal man huske at have med i børnefaglig undersøgelse.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skal også huske, at der i de her sager, som er komplekse, så vidt muligt skal være to rådgivere med, når man har væsentlige samtaler med børnene. </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Løbende inddragelse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skal inddrage børn og familie løbende, og det vil sige, at det skal også fremgå af sagen, hvordan børn, den øvrige familie forholder sig til de indsatser, som der bliver peget på.</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baseline="0" dirty="0" smtClean="0">
                <a:solidFill>
                  <a:schemeClr val="tx2"/>
                </a:solidFill>
                <a:effectLst/>
                <a:latin typeface="+mn-lt"/>
                <a:ea typeface="+mn-ea"/>
                <a:cs typeface="+mn-cs"/>
              </a:rPr>
              <a:t>Kommende forældre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baseline="0" dirty="0" smtClean="0">
                <a:solidFill>
                  <a:schemeClr val="tx2"/>
                </a:solidFill>
                <a:effectLst/>
                <a:latin typeface="+mn-lt"/>
                <a:ea typeface="+mn-ea"/>
                <a:cs typeface="+mn-cs"/>
              </a:rPr>
              <a:t>I forhold til kommende forældre, er der ligeledes tilsvarende undersøgelsesbestemmelser i form af screening, afdækning og undersøgelse.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baseline="0" dirty="0" smtClean="0">
              <a:solidFill>
                <a:schemeClr val="tx2"/>
              </a:solidFill>
              <a:effectLst/>
              <a:latin typeface="+mn-lt"/>
              <a:ea typeface="+mn-ea"/>
              <a:cs typeface="+mn-cs"/>
            </a:endParaRPr>
          </a:p>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endParaRPr lang="da-DK" dirty="0" smtClean="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10</a:t>
            </a:fld>
            <a:endParaRPr lang="da-DK" dirty="0"/>
          </a:p>
        </p:txBody>
      </p:sp>
    </p:spTree>
    <p:extLst>
      <p:ext uri="{BB962C8B-B14F-4D97-AF65-F5344CB8AC3E}">
        <p14:creationId xmlns:p14="http://schemas.microsoft.com/office/powerpoint/2010/main" val="1043411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sz="1200" b="1"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Afgørelser</a:t>
            </a:r>
            <a:r>
              <a:rPr lang="da-DK" sz="1200" b="1" kern="1200" baseline="0" dirty="0" smtClean="0">
                <a:solidFill>
                  <a:schemeClr val="tx1"/>
                </a:solidFill>
                <a:effectLst/>
                <a:latin typeface="+mn-lt"/>
                <a:ea typeface="+mn-ea"/>
                <a:cs typeface="+mn-cs"/>
              </a:rPr>
              <a:t> og Barnets plan/Ungeplan: </a:t>
            </a:r>
            <a:endParaRPr lang="da-DK"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 elementer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som</a:t>
            </a:r>
            <a:r>
              <a:rPr lang="da-DK" sz="1200" kern="1200" baseline="0" dirty="0" smtClean="0">
                <a:solidFill>
                  <a:schemeClr val="tx1"/>
                </a:solidFill>
                <a:effectLst/>
                <a:latin typeface="+mn-lt"/>
                <a:ea typeface="+mn-ea"/>
                <a:cs typeface="+mn-cs"/>
              </a:rPr>
              <a:t> tidligere er blevet beskrevet </a:t>
            </a:r>
            <a:r>
              <a:rPr lang="da-DK" sz="1200" kern="1200" dirty="0" smtClean="0">
                <a:solidFill>
                  <a:schemeClr val="tx1"/>
                </a:solidFill>
                <a:effectLst/>
                <a:latin typeface="+mn-lt"/>
                <a:ea typeface="+mn-ea"/>
                <a:cs typeface="+mn-cs"/>
              </a:rPr>
              <a:t>i handleplanen, skal nu fremgå af afgørelsen. Dvs.</a:t>
            </a:r>
            <a:r>
              <a:rPr lang="da-DK" sz="1200" kern="1200" baseline="0" dirty="0" smtClean="0">
                <a:solidFill>
                  <a:schemeClr val="tx1"/>
                </a:solidFill>
                <a:effectLst/>
                <a:latin typeface="+mn-lt"/>
                <a:ea typeface="+mn-ea"/>
                <a:cs typeface="+mn-cs"/>
              </a:rPr>
              <a:t> at formål og varighed på indsats eller anbringelse skal fremgår tydeligt af afgørelsen. </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Handleplanen</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hedder nu barnets plan. Og fra man er 16 år, kommer det til at hedde en ungeplan.</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a:t>
            </a:r>
            <a:r>
              <a:rPr lang="da-DK" sz="1200" kern="1200" baseline="0" dirty="0" smtClean="0">
                <a:solidFill>
                  <a:schemeClr val="tx1"/>
                </a:solidFill>
                <a:effectLst/>
                <a:latin typeface="+mn-lt"/>
                <a:ea typeface="+mn-ea"/>
                <a:cs typeface="+mn-cs"/>
              </a:rPr>
              <a:t> er udelukkende krav om udarbejdelse af barnets plan eller en ungeplan i forbindelse med anbringelser – derudover er der ikke krav til at udarbejde en plan. </a:t>
            </a: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Barnet, den unge eller familien kan altid bede om at få udarbejdet en plan, men det er op til børne- og ungerådgiveren om den skal udarbejdes. Her skal det understreges, at barnets eller den unges perspektiver og ønsker skal dokumenteres i sagen og dernæst skal årsagen til hvorvidt der udarbejdes en plan eller ej være tydeligt dokumenteret. </a:t>
            </a:r>
          </a:p>
          <a:p>
            <a:pPr marL="0" indent="0">
              <a:buFont typeface="Arial" panose="020B0604020202020204" pitchFamily="34" charset="0"/>
              <a:buNone/>
            </a:pPr>
            <a:r>
              <a:rPr lang="da-DK"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Ved anbringelser med samtykke skal planen være udarbejdet senest tre måneder efter afgørelse og ved anbringelse uden samtykke skal planen være udarbejdet før afgørelsestidspunktet. </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Opfølgning: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Uanset</a:t>
            </a:r>
            <a:r>
              <a:rPr lang="da-DK" sz="1200" kern="1200" baseline="0" dirty="0" smtClean="0">
                <a:solidFill>
                  <a:schemeClr val="tx1"/>
                </a:solidFill>
                <a:effectLst/>
                <a:latin typeface="+mn-lt"/>
                <a:ea typeface="+mn-ea"/>
                <a:cs typeface="+mn-cs"/>
              </a:rPr>
              <a:t> indsats eller anbringelsestype, vil det</a:t>
            </a:r>
            <a:r>
              <a:rPr lang="da-DK" sz="1200" kern="1200" dirty="0" smtClean="0">
                <a:solidFill>
                  <a:schemeClr val="tx1"/>
                </a:solidFill>
                <a:effectLst/>
                <a:latin typeface="+mn-lt"/>
                <a:ea typeface="+mn-ea"/>
                <a:cs typeface="+mn-cs"/>
              </a:rPr>
              <a:t> være sådan, at den første opfølgning skal ske efter 3 måneder, og her skal man forholde sig til, hvordan resten af opfølgningen skal ske. Valg af opfølgningskadence og bevægegrund for det valgte skal være dokumenteret i sagen.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er ikke længere krav om fast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opfølgning</a:t>
            </a:r>
            <a:r>
              <a:rPr lang="da-DK" sz="1200" kern="1200" baseline="0" dirty="0" smtClean="0">
                <a:solidFill>
                  <a:schemeClr val="tx1"/>
                </a:solidFill>
                <a:effectLst/>
                <a:latin typeface="+mn-lt"/>
                <a:ea typeface="+mn-ea"/>
                <a:cs typeface="+mn-cs"/>
              </a:rPr>
              <a:t> hver 6. måned.</a:t>
            </a:r>
          </a:p>
          <a:p>
            <a:pPr marL="171450" indent="-171450">
              <a:buFont typeface="Arial" panose="020B0604020202020204" pitchFamily="34" charset="0"/>
              <a:buChar char="•"/>
            </a:pPr>
            <a:endParaRPr lang="da-DK"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I anbringelsessager fastholdes bestemmelserne fra serviceloven om personrettet tilsyn. Dvs. at man fortsat skal følge op på anbringelsesstedet to gang om året – nyt er det imidlertid, at tilsynet skal foregå med tilstedeværelse af to børne- og ungerådgivere. Det personrettede tilsyn skal foregå på anbringelsesstedet. Tilstedeværelsen af to børne- og ungerådgivere i det personrettede tilsyn skal understøtte barnets lovs intention om kontinuitet i barnets eller den unges liv forstået på den måde, at hvis én børne- og ungerådgiverene fx er syg, aflyses et tilsynsbesøg ikke. </a:t>
            </a:r>
            <a:endParaRPr lang="da-DK" sz="1200" kern="1200" dirty="0" smtClean="0">
              <a:solidFill>
                <a:schemeClr val="tx1"/>
              </a:solidFill>
              <a:effectLst/>
              <a:latin typeface="+mn-lt"/>
              <a:ea typeface="+mn-ea"/>
              <a:cs typeface="+mn-cs"/>
            </a:endParaRPr>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11</a:t>
            </a:fld>
            <a:endParaRPr lang="da-DK" dirty="0"/>
          </a:p>
        </p:txBody>
      </p:sp>
    </p:spTree>
    <p:extLst>
      <p:ext uri="{BB962C8B-B14F-4D97-AF65-F5344CB8AC3E}">
        <p14:creationId xmlns:p14="http://schemas.microsoft.com/office/powerpoint/2010/main" val="1788592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kern="1200" dirty="0" smtClean="0">
                <a:solidFill>
                  <a:schemeClr val="tx1"/>
                </a:solidFill>
                <a:effectLst/>
                <a:latin typeface="+mn-lt"/>
                <a:ea typeface="+mn-ea"/>
                <a:cs typeface="+mn-cs"/>
              </a:rPr>
              <a:t>Samtykke</a:t>
            </a:r>
            <a:r>
              <a:rPr lang="da-DK" sz="1200" b="1" kern="1200" baseline="0" dirty="0" smtClean="0">
                <a:solidFill>
                  <a:schemeClr val="tx1"/>
                </a:solidFill>
                <a:effectLst/>
                <a:latin typeface="+mn-lt"/>
                <a:ea typeface="+mn-ea"/>
                <a:cs typeface="+mn-cs"/>
              </a:rPr>
              <a:t> til anbringelse af nyfødt barn: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kommer med barnets lov også mulighed for, at man kan samtykke, allerede før barnet er født, til at barnet skal være anbragt, når det bliver født.</a:t>
            </a:r>
          </a:p>
          <a:p>
            <a:pPr marL="0" indent="0">
              <a:buFont typeface="Arial" panose="020B0604020202020204" pitchFamily="34" charset="0"/>
              <a:buNone/>
            </a:pPr>
            <a:r>
              <a:rPr lang="da-DK" sz="1200" kern="1200" dirty="0" smtClean="0">
                <a:solidFill>
                  <a:schemeClr val="tx1"/>
                </a:solidFill>
                <a:effectLst/>
                <a:latin typeface="+mn-lt"/>
                <a:ea typeface="+mn-ea"/>
                <a:cs typeface="+mn-cs"/>
              </a:rPr>
              <a:t> </a:t>
            </a:r>
          </a:p>
          <a:p>
            <a:pPr marL="0" indent="0">
              <a:buFont typeface="Arial" panose="020B0604020202020204" pitchFamily="34" charset="0"/>
              <a:buNone/>
            </a:pPr>
            <a:r>
              <a:rPr lang="da-DK" sz="1200" b="1" kern="1200" dirty="0" smtClean="0">
                <a:solidFill>
                  <a:schemeClr val="tx1"/>
                </a:solidFill>
                <a:effectLst/>
                <a:latin typeface="+mn-lt"/>
                <a:ea typeface="+mn-ea"/>
                <a:cs typeface="+mn-cs"/>
              </a:rPr>
              <a:t>Afgørelse om anbringelse</a:t>
            </a:r>
            <a:r>
              <a:rPr lang="da-DK" sz="1200" b="1" kern="1200" baseline="0" dirty="0" smtClean="0">
                <a:solidFill>
                  <a:schemeClr val="tx1"/>
                </a:solidFill>
                <a:effectLst/>
                <a:latin typeface="+mn-lt"/>
                <a:ea typeface="+mn-ea"/>
                <a:cs typeface="+mn-cs"/>
              </a:rPr>
              <a:t> uden samtykke af ufødt barn</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 helt ekstraordinære tilfælde</a:t>
            </a:r>
            <a:r>
              <a:rPr lang="da-DK" sz="1200" kern="1200" baseline="0" dirty="0" smtClean="0">
                <a:solidFill>
                  <a:schemeClr val="tx1"/>
                </a:solidFill>
                <a:effectLst/>
                <a:latin typeface="+mn-lt"/>
                <a:ea typeface="+mn-ea"/>
                <a:cs typeface="+mn-cs"/>
              </a:rPr>
              <a:t> kan der </a:t>
            </a:r>
            <a:r>
              <a:rPr lang="da-DK" sz="1200" kern="1200" dirty="0" smtClean="0">
                <a:solidFill>
                  <a:schemeClr val="tx1"/>
                </a:solidFill>
                <a:effectLst/>
                <a:latin typeface="+mn-lt"/>
                <a:ea typeface="+mn-ea"/>
                <a:cs typeface="+mn-cs"/>
              </a:rPr>
              <a:t>træffes afgørelse om anbringelse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uden samtykke,</a:t>
            </a:r>
            <a:r>
              <a:rPr lang="da-DK" sz="1200" kern="1200" baseline="0" dirty="0" smtClean="0">
                <a:solidFill>
                  <a:schemeClr val="tx1"/>
                </a:solidFill>
                <a:effectLst/>
                <a:latin typeface="+mn-lt"/>
                <a:ea typeface="+mn-ea"/>
                <a:cs typeface="+mn-cs"/>
              </a:rPr>
              <a:t> så et</a:t>
            </a:r>
            <a:r>
              <a:rPr lang="da-DK" sz="1200" kern="1200" dirty="0" smtClean="0">
                <a:solidFill>
                  <a:schemeClr val="tx1"/>
                </a:solidFill>
                <a:effectLst/>
                <a:latin typeface="+mn-lt"/>
                <a:ea typeface="+mn-ea"/>
                <a:cs typeface="+mn-cs"/>
              </a:rPr>
              <a:t> barn skal være anbragt uden for hjemmet, når det er født.</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vil forventeligt kun være tilfældet i ganske få tilfælde, men det vil afløse den meget turbulente situation, der har været omkring anbringelser, ved fødegangen, som er en meget voldsom oplevelse for familien, og hvor det måske stod klart, at barnet skulle anbringes efter fødslen.</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rykker tidspunktet for afgørelsen frem,</a:t>
            </a:r>
            <a:r>
              <a:rPr lang="da-DK" sz="1200" kern="1200" baseline="0" dirty="0" smtClean="0">
                <a:solidFill>
                  <a:schemeClr val="tx1"/>
                </a:solidFill>
                <a:effectLst/>
                <a:latin typeface="+mn-lt"/>
                <a:ea typeface="+mn-ea"/>
                <a:cs typeface="+mn-cs"/>
              </a:rPr>
              <a:t> så den</a:t>
            </a:r>
            <a:r>
              <a:rPr lang="da-DK" sz="1200" kern="1200" dirty="0" smtClean="0">
                <a:solidFill>
                  <a:schemeClr val="tx1"/>
                </a:solidFill>
                <a:effectLst/>
                <a:latin typeface="+mn-lt"/>
                <a:ea typeface="+mn-ea"/>
                <a:cs typeface="+mn-cs"/>
              </a:rPr>
              <a:t> kan træffes</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op til 3 måneder før barnet fødes.</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Støtteperson og venskabsfamilie: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skal sikre sig, at børnene får tilbudt en støtteperson, når de er anbragt i en plejefamilie.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Som noget nyt, introducerer man nu også begrebet venskabsfamilie for de børn, som er på institutioner,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på det vi kalder børne- og ungehjem, som det hedder i barnets lov.</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Kommunen skal informere</a:t>
            </a:r>
            <a:r>
              <a:rPr lang="da-DK" sz="1200" kern="1200" baseline="0" dirty="0" smtClean="0">
                <a:solidFill>
                  <a:schemeClr val="tx1"/>
                </a:solidFill>
                <a:effectLst/>
                <a:latin typeface="+mn-lt"/>
                <a:ea typeface="+mn-ea"/>
                <a:cs typeface="+mn-cs"/>
              </a:rPr>
              <a:t> om muligheden for en venskabsfamilie. Formålet med en venskabsfamilie er at barnet eller den unge får en tilknytning til et mere familielignende netværk under anbringelse på institution. Venskabsfamilien skal ikke forveksles med aflastningsfamilier som vi kender dem fra serviceloven. </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Plejefamiliens</a:t>
            </a:r>
            <a:r>
              <a:rPr lang="da-DK" sz="1200" b="1" kern="1200" baseline="0" dirty="0" smtClean="0">
                <a:solidFill>
                  <a:schemeClr val="tx1"/>
                </a:solidFill>
                <a:effectLst/>
                <a:latin typeface="+mn-lt"/>
                <a:ea typeface="+mn-ea"/>
                <a:cs typeface="+mn-cs"/>
              </a:rPr>
              <a:t> mulighed for at anmode om vurdering: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B</a:t>
            </a:r>
            <a:r>
              <a:rPr lang="da-DK" sz="1200" kern="1200" dirty="0" smtClean="0">
                <a:solidFill>
                  <a:schemeClr val="tx1"/>
                </a:solidFill>
                <a:effectLst/>
                <a:latin typeface="+mn-lt"/>
                <a:ea typeface="+mn-ea"/>
                <a:cs typeface="+mn-cs"/>
              </a:rPr>
              <a:t>ørn</a:t>
            </a:r>
            <a:r>
              <a:rPr lang="da-DK" sz="1200" kern="1200" baseline="0" dirty="0" smtClean="0">
                <a:solidFill>
                  <a:schemeClr val="tx1"/>
                </a:solidFill>
                <a:effectLst/>
                <a:latin typeface="+mn-lt"/>
                <a:ea typeface="+mn-ea"/>
                <a:cs typeface="+mn-cs"/>
              </a:rPr>
              <a:t> under 10 år har ikke de samme klagemuligheder, som børn over 10 år har. Men </a:t>
            </a:r>
            <a:r>
              <a:rPr lang="da-DK" sz="1200" kern="1200" dirty="0" smtClean="0">
                <a:solidFill>
                  <a:schemeClr val="tx1"/>
                </a:solidFill>
                <a:effectLst/>
                <a:latin typeface="+mn-lt"/>
                <a:ea typeface="+mn-ea"/>
                <a:cs typeface="+mn-cs"/>
              </a:rPr>
              <a:t>er de anbragt i en plejefamilie, får plejefamilien mulighed for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at bede Ankestyrelsen om en </a:t>
            </a:r>
            <a:r>
              <a:rPr lang="da-DK" sz="1200" kern="1200" dirty="0" err="1" smtClean="0">
                <a:solidFill>
                  <a:schemeClr val="tx1"/>
                </a:solidFill>
                <a:effectLst/>
                <a:latin typeface="+mn-lt"/>
                <a:ea typeface="+mn-ea"/>
                <a:cs typeface="+mn-cs"/>
              </a:rPr>
              <a:t>second</a:t>
            </a:r>
            <a:r>
              <a:rPr lang="da-DK" sz="1200" kern="1200" dirty="0" smtClean="0">
                <a:solidFill>
                  <a:schemeClr val="tx1"/>
                </a:solidFill>
                <a:effectLst/>
                <a:latin typeface="+mn-lt"/>
                <a:ea typeface="+mn-ea"/>
                <a:cs typeface="+mn-cs"/>
              </a:rPr>
              <a:t> opinion, hvis et barn under 10 år skal skifte anbringelsessted, eller skal hjemgives, selvom</a:t>
            </a:r>
            <a:r>
              <a:rPr lang="da-DK" sz="1200" kern="1200" baseline="0" dirty="0" smtClean="0">
                <a:solidFill>
                  <a:schemeClr val="tx1"/>
                </a:solidFill>
                <a:effectLst/>
                <a:latin typeface="+mn-lt"/>
                <a:ea typeface="+mn-ea"/>
                <a:cs typeface="+mn-cs"/>
              </a:rPr>
              <a:t> forældre eller andre </a:t>
            </a:r>
            <a:r>
              <a:rPr lang="da-DK" sz="1200" kern="1200" dirty="0" smtClean="0">
                <a:solidFill>
                  <a:schemeClr val="tx1"/>
                </a:solidFill>
                <a:effectLst/>
                <a:latin typeface="+mn-lt"/>
                <a:ea typeface="+mn-ea"/>
                <a:cs typeface="+mn-cs"/>
              </a:rPr>
              <a:t>ikke har klaget over det. Her får Ankestyrelsen mulighed at gå ind og</a:t>
            </a:r>
            <a:r>
              <a:rPr lang="da-DK" sz="1200" kern="1200" baseline="0" dirty="0" smtClean="0">
                <a:solidFill>
                  <a:schemeClr val="tx1"/>
                </a:solidFill>
                <a:effectLst/>
                <a:latin typeface="+mn-lt"/>
                <a:ea typeface="+mn-ea"/>
                <a:cs typeface="+mn-cs"/>
              </a:rPr>
              <a:t> se</a:t>
            </a:r>
            <a:r>
              <a:rPr lang="da-DK" sz="1200" kern="1200" dirty="0" smtClean="0">
                <a:solidFill>
                  <a:schemeClr val="tx1"/>
                </a:solidFill>
                <a:effectLst/>
                <a:latin typeface="+mn-lt"/>
                <a:ea typeface="+mn-ea"/>
                <a:cs typeface="+mn-cs"/>
              </a:rPr>
              <a:t> på sagen</a:t>
            </a:r>
            <a:r>
              <a:rPr lang="da-DK" sz="1200" kern="1200" baseline="0" dirty="0" smtClean="0">
                <a:solidFill>
                  <a:schemeClr val="tx1"/>
                </a:solidFill>
                <a:effectLst/>
                <a:latin typeface="+mn-lt"/>
                <a:ea typeface="+mn-ea"/>
                <a:cs typeface="+mn-cs"/>
              </a:rPr>
              <a:t> og se,</a:t>
            </a:r>
            <a:r>
              <a:rPr lang="da-DK" sz="1200" kern="1200" dirty="0" smtClean="0">
                <a:solidFill>
                  <a:schemeClr val="tx1"/>
                </a:solidFill>
                <a:effectLst/>
                <a:latin typeface="+mn-lt"/>
                <a:ea typeface="+mn-ea"/>
                <a:cs typeface="+mn-cs"/>
              </a:rPr>
              <a:t> om de er enige i den afgørelse, eller om kommunen skal træffe ny afgørelse.</a:t>
            </a:r>
          </a:p>
          <a:p>
            <a:pPr marL="0" indent="0">
              <a:buFontTx/>
              <a:buNone/>
            </a:pPr>
            <a:endParaRPr lang="da-DK" sz="1200" kern="1200" dirty="0" smtClean="0">
              <a:solidFill>
                <a:schemeClr val="tx1"/>
              </a:solidFill>
              <a:effectLst/>
              <a:latin typeface="+mn-lt"/>
              <a:ea typeface="+mn-ea"/>
              <a:cs typeface="+mn-cs"/>
            </a:endParaRPr>
          </a:p>
          <a:p>
            <a:pPr marL="0" indent="0">
              <a:buFontTx/>
              <a:buNone/>
            </a:pPr>
            <a:r>
              <a:rPr lang="da-DK" sz="1200" b="1" kern="1200" dirty="0" smtClean="0">
                <a:solidFill>
                  <a:schemeClr val="tx1"/>
                </a:solidFill>
                <a:effectLst/>
                <a:latin typeface="+mn-lt"/>
                <a:ea typeface="+mn-ea"/>
                <a:cs typeface="+mn-cs"/>
              </a:rPr>
              <a:t>Børne-</a:t>
            </a:r>
            <a:r>
              <a:rPr lang="da-DK" sz="1200" b="1" kern="1200" baseline="0" dirty="0" smtClean="0">
                <a:solidFill>
                  <a:schemeClr val="tx1"/>
                </a:solidFill>
                <a:effectLst/>
                <a:latin typeface="+mn-lt"/>
                <a:ea typeface="+mn-ea"/>
                <a:cs typeface="+mn-cs"/>
              </a:rPr>
              <a:t> og ungeudvalgets underretningspligt: </a:t>
            </a:r>
            <a:endParaRPr lang="da-DK" sz="1200" b="1"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Som</a:t>
            </a:r>
            <a:r>
              <a:rPr lang="da-DK" sz="1200" kern="1200" baseline="0" dirty="0" smtClean="0">
                <a:solidFill>
                  <a:schemeClr val="tx1"/>
                </a:solidFill>
                <a:effectLst/>
                <a:latin typeface="+mn-lt"/>
                <a:ea typeface="+mn-ea"/>
                <a:cs typeface="+mn-cs"/>
              </a:rPr>
              <a:t> noget nyt</a:t>
            </a:r>
            <a:r>
              <a:rPr lang="da-DK" sz="1200" kern="1200" dirty="0" smtClean="0">
                <a:solidFill>
                  <a:schemeClr val="tx1"/>
                </a:solidFill>
                <a:effectLst/>
                <a:latin typeface="+mn-lt"/>
                <a:ea typeface="+mn-ea"/>
                <a:cs typeface="+mn-cs"/>
              </a:rPr>
              <a:t> får</a:t>
            </a:r>
            <a:r>
              <a:rPr lang="da-DK" sz="1200" kern="1200" baseline="0" dirty="0" smtClean="0">
                <a:solidFill>
                  <a:schemeClr val="tx1"/>
                </a:solidFill>
                <a:effectLst/>
                <a:latin typeface="+mn-lt"/>
                <a:ea typeface="+mn-ea"/>
                <a:cs typeface="+mn-cs"/>
              </a:rPr>
              <a:t> børne- og ungeungeudvalget</a:t>
            </a:r>
            <a:r>
              <a:rPr lang="da-DK" sz="1200" kern="1200" dirty="0" smtClean="0">
                <a:solidFill>
                  <a:schemeClr val="tx1"/>
                </a:solidFill>
                <a:effectLst/>
                <a:latin typeface="+mn-lt"/>
                <a:ea typeface="+mn-ea"/>
                <a:cs typeface="+mn-cs"/>
              </a:rPr>
              <a:t> underretningspligt og</a:t>
            </a:r>
            <a:r>
              <a:rPr lang="da-DK" sz="1200" kern="1200" baseline="0" dirty="0" smtClean="0">
                <a:solidFill>
                  <a:schemeClr val="tx1"/>
                </a:solidFill>
                <a:effectLst/>
                <a:latin typeface="+mn-lt"/>
                <a:ea typeface="+mn-ea"/>
                <a:cs typeface="+mn-cs"/>
              </a:rPr>
              <a:t> kan underrette Ankestyrelsen</a:t>
            </a:r>
            <a:r>
              <a:rPr lang="da-DK" sz="1200" kern="1200" dirty="0" smtClean="0">
                <a:solidFill>
                  <a:schemeClr val="tx1"/>
                </a:solidFill>
                <a:effectLst/>
                <a:latin typeface="+mn-lt"/>
                <a:ea typeface="+mn-ea"/>
                <a:cs typeface="+mn-cs"/>
              </a:rPr>
              <a:t>, hvis man</a:t>
            </a:r>
            <a:r>
              <a:rPr lang="da-DK" sz="1200" kern="1200" baseline="0" dirty="0" smtClean="0">
                <a:solidFill>
                  <a:schemeClr val="tx1"/>
                </a:solidFill>
                <a:effectLst/>
                <a:latin typeface="+mn-lt"/>
                <a:ea typeface="+mn-ea"/>
                <a:cs typeface="+mn-cs"/>
              </a:rPr>
              <a:t> i</a:t>
            </a:r>
            <a:r>
              <a:rPr lang="da-DK" sz="1200" kern="1200" dirty="0" smtClean="0">
                <a:solidFill>
                  <a:schemeClr val="tx1"/>
                </a:solidFill>
                <a:effectLst/>
                <a:latin typeface="+mn-lt"/>
                <a:ea typeface="+mn-ea"/>
                <a:cs typeface="+mn-cs"/>
              </a:rPr>
              <a:t> børne- og ungeudvalget tænker,</a:t>
            </a:r>
            <a:r>
              <a:rPr lang="da-DK" sz="1200" kern="1200" baseline="0" dirty="0" smtClean="0">
                <a:solidFill>
                  <a:schemeClr val="tx1"/>
                </a:solidFill>
                <a:effectLst/>
                <a:latin typeface="+mn-lt"/>
                <a:ea typeface="+mn-ea"/>
                <a:cs typeface="+mn-cs"/>
              </a:rPr>
              <a:t> at</a:t>
            </a:r>
            <a:r>
              <a:rPr lang="da-DK" sz="1200" kern="1200" dirty="0" smtClean="0">
                <a:solidFill>
                  <a:schemeClr val="tx1"/>
                </a:solidFill>
                <a:effectLst/>
                <a:latin typeface="+mn-lt"/>
                <a:ea typeface="+mn-ea"/>
                <a:cs typeface="+mn-cs"/>
              </a:rPr>
              <a:t> forvaltningen ikke i fornøden grad har forklaret, hvorfor søskende under 15 år ikke også indstilles anbringelse</a:t>
            </a:r>
            <a:r>
              <a:rPr lang="da-DK" sz="1200" kern="1200" baseline="0" dirty="0" smtClean="0">
                <a:solidFill>
                  <a:schemeClr val="tx1"/>
                </a:solidFill>
                <a:effectLst/>
                <a:latin typeface="+mn-lt"/>
                <a:ea typeface="+mn-ea"/>
                <a:cs typeface="+mn-cs"/>
              </a:rPr>
              <a:t> uden samtykke</a:t>
            </a:r>
            <a:r>
              <a:rPr lang="da-DK" sz="1200" kern="1200" dirty="0" smtClean="0">
                <a:solidFill>
                  <a:schemeClr val="tx1"/>
                </a:solidFill>
                <a:effectLst/>
                <a:latin typeface="+mn-lt"/>
                <a:ea typeface="+mn-ea"/>
                <a:cs typeface="+mn-cs"/>
              </a:rPr>
              <a:t>. Af</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 51 stk. 3 og 4 fremgår det:</a:t>
            </a:r>
          </a:p>
          <a:p>
            <a:pPr lvl="1"/>
            <a:endParaRPr lang="da-DK" sz="1200" b="0" i="1" kern="1200" dirty="0" smtClean="0">
              <a:solidFill>
                <a:schemeClr val="tx1"/>
              </a:solidFill>
              <a:effectLst/>
              <a:latin typeface="+mn-lt"/>
              <a:ea typeface="+mn-ea"/>
              <a:cs typeface="+mn-cs"/>
            </a:endParaRPr>
          </a:p>
          <a:p>
            <a:pPr lvl="1"/>
            <a:r>
              <a:rPr lang="da-DK" sz="1200" b="0" i="1" kern="1200" dirty="0" smtClean="0">
                <a:solidFill>
                  <a:schemeClr val="tx1"/>
                </a:solidFill>
                <a:effectLst/>
                <a:latin typeface="+mn-lt"/>
                <a:ea typeface="+mn-ea"/>
                <a:cs typeface="+mn-cs"/>
              </a:rPr>
              <a:t>Hvis indstillingen efter stk. 1 er begrundet helt eller delvis i omsorgssvigt, vold eller overgreb og forvaltningen ikke påtænker at indstille til børne- og ungeudvalget, at barnets eller den unges søskende i husstanden under 15 år anbringes uden for hjemmet, skal indstillingen indeholde en begrundelse herfor. Begrundelsen skal indeholde en beskrivelse af, hvilken støtte som igangsættes for barnets søskende og familien.</a:t>
            </a:r>
          </a:p>
          <a:p>
            <a:pPr lvl="1"/>
            <a:r>
              <a:rPr lang="da-DK" sz="1200" b="0" i="1" kern="1200" dirty="0" smtClean="0">
                <a:solidFill>
                  <a:schemeClr val="tx1"/>
                </a:solidFill>
                <a:effectLst/>
                <a:latin typeface="+mn-lt"/>
                <a:ea typeface="+mn-ea"/>
                <a:cs typeface="+mn-cs"/>
              </a:rPr>
              <a:t>Stk. 4. Finder børne- og ungeudvalget, at begrundelsen for ikke at anbringe én eller flere søskende under 15 år giver anledning til bekymring for, om konkrete søskende får tilstrækkelig hjælp og støtte, skal børne- og ungeudvalget underrette Ankestyrelsen.</a:t>
            </a:r>
          </a:p>
          <a:p>
            <a:endParaRPr lang="da-DK" sz="1200" kern="1200" dirty="0" smtClean="0">
              <a:solidFill>
                <a:schemeClr val="tx1"/>
              </a:solidFill>
              <a:effectLst/>
              <a:latin typeface="+mn-lt"/>
              <a:ea typeface="+mn-ea"/>
              <a:cs typeface="+mn-cs"/>
            </a:endParaRPr>
          </a:p>
          <a:p>
            <a:pPr marL="0" indent="0">
              <a:buFontTx/>
              <a:buNone/>
            </a:pPr>
            <a:endParaRPr lang="da-DK" sz="1200" kern="1200" dirty="0" smtClean="0">
              <a:solidFill>
                <a:schemeClr val="tx2">
                  <a:lumMod val="40000"/>
                  <a:lumOff val="60000"/>
                </a:schemeClr>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Kommunalbestyrelsens underretningspligt:</a:t>
            </a:r>
            <a:r>
              <a:rPr lang="da-DK" sz="1200" b="1" kern="1200" baseline="0" dirty="0" smtClean="0">
                <a:solidFill>
                  <a:schemeClr val="tx1"/>
                </a:solidFill>
                <a:effectLst/>
                <a:latin typeface="+mn-lt"/>
                <a:ea typeface="+mn-ea"/>
                <a:cs typeface="+mn-cs"/>
              </a:rPr>
              <a:t>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Med barnets</a:t>
            </a:r>
            <a:r>
              <a:rPr lang="da-DK" sz="1200" kern="1200" baseline="0" dirty="0" smtClean="0">
                <a:solidFill>
                  <a:schemeClr val="tx1"/>
                </a:solidFill>
                <a:effectLst/>
                <a:latin typeface="+mn-lt"/>
                <a:ea typeface="+mn-ea"/>
                <a:cs typeface="+mn-cs"/>
              </a:rPr>
              <a:t> lov følger også</a:t>
            </a:r>
            <a:r>
              <a:rPr lang="da-DK" sz="1200" kern="1200" dirty="0" smtClean="0">
                <a:solidFill>
                  <a:schemeClr val="tx1"/>
                </a:solidFill>
                <a:effectLst/>
                <a:latin typeface="+mn-lt"/>
                <a:ea typeface="+mn-ea"/>
                <a:cs typeface="+mn-cs"/>
              </a:rPr>
              <a:t> en obligatorisk underretningspligt fra</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forvaltningen</a:t>
            </a:r>
            <a:r>
              <a:rPr lang="da-DK" sz="1200" kern="1200" baseline="0" dirty="0" smtClean="0">
                <a:solidFill>
                  <a:schemeClr val="tx1"/>
                </a:solidFill>
                <a:effectLst/>
                <a:latin typeface="+mn-lt"/>
                <a:ea typeface="+mn-ea"/>
                <a:cs typeface="+mn-cs"/>
              </a:rPr>
              <a:t> til Ankestyrelsen. Det er i de tilfælde, hvor </a:t>
            </a:r>
            <a:r>
              <a:rPr lang="da-DK" sz="1200" kern="1200" dirty="0" smtClean="0">
                <a:solidFill>
                  <a:schemeClr val="tx1"/>
                </a:solidFill>
                <a:effectLst/>
                <a:latin typeface="+mn-lt"/>
                <a:ea typeface="+mn-ea"/>
                <a:cs typeface="+mn-cs"/>
              </a:rPr>
              <a:t>afgørelser i børne- og ungeudvalget ikke</a:t>
            </a:r>
            <a:r>
              <a:rPr lang="da-DK" sz="1200" kern="1200" baseline="0" dirty="0" smtClean="0">
                <a:solidFill>
                  <a:schemeClr val="tx1"/>
                </a:solidFill>
                <a:effectLst/>
                <a:latin typeface="+mn-lt"/>
                <a:ea typeface="+mn-ea"/>
                <a:cs typeface="+mn-cs"/>
              </a:rPr>
              <a:t> er i overensstemmelse med forvaltningens intention med indstilling. Fx i sager hvor børne- og ungeudvalget ikke træffer afgørelse om, </a:t>
            </a:r>
            <a:r>
              <a:rPr lang="da-DK" sz="1200" kern="1200" dirty="0" smtClean="0">
                <a:solidFill>
                  <a:schemeClr val="tx1"/>
                </a:solidFill>
                <a:effectLst/>
                <a:latin typeface="+mn-lt"/>
                <a:ea typeface="+mn-ea"/>
                <a:cs typeface="+mn-cs"/>
              </a:rPr>
              <a:t>at et barn skal anbringes uden for hjemmet. </a:t>
            </a:r>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12</a:t>
            </a:fld>
            <a:endParaRPr lang="da-DK" dirty="0"/>
          </a:p>
        </p:txBody>
      </p:sp>
    </p:spTree>
    <p:extLst>
      <p:ext uri="{BB962C8B-B14F-4D97-AF65-F5344CB8AC3E}">
        <p14:creationId xmlns:p14="http://schemas.microsoft.com/office/powerpoint/2010/main" val="726283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kern="1200" dirty="0" smtClean="0">
                <a:solidFill>
                  <a:schemeClr val="tx1"/>
                </a:solidFill>
                <a:effectLst/>
                <a:latin typeface="+mn-lt"/>
                <a:ea typeface="+mn-ea"/>
                <a:cs typeface="+mn-cs"/>
              </a:rPr>
              <a:t>Permanent anbringelse: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Videreført anbringelse kommer til at hedde permanent anbringelse, og det skal kommunerne være meget opmærksomme på, hele vejen igennem i et barns anbringelse, når det har været anbragt i 3 år, om man skal overgå til en permanent anbringelse.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 helt særlige tilfælde kan man</a:t>
            </a:r>
            <a:r>
              <a:rPr lang="da-DK" sz="1200" kern="1200" baseline="0" dirty="0" smtClean="0">
                <a:solidFill>
                  <a:schemeClr val="tx1"/>
                </a:solidFill>
                <a:effectLst/>
                <a:latin typeface="+mn-lt"/>
                <a:ea typeface="+mn-ea"/>
                <a:cs typeface="+mn-cs"/>
              </a:rPr>
              <a:t> barnet eller den unge tilbydes permanent anbringelse trods kortere anbringelse end tre år. </a:t>
            </a: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Adoption,</a:t>
            </a:r>
            <a:r>
              <a:rPr lang="da-DK" sz="1200" b="1" kern="1200" baseline="0" dirty="0" smtClean="0">
                <a:solidFill>
                  <a:schemeClr val="tx1"/>
                </a:solidFill>
                <a:effectLst/>
                <a:latin typeface="+mn-lt"/>
                <a:ea typeface="+mn-ea"/>
                <a:cs typeface="+mn-cs"/>
              </a:rPr>
              <a:t> inden barnet er født: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Loven giver mulighed</a:t>
            </a:r>
            <a:r>
              <a:rPr lang="da-DK" sz="1200" kern="1200" baseline="0" dirty="0" smtClean="0">
                <a:solidFill>
                  <a:schemeClr val="tx1"/>
                </a:solidFill>
                <a:effectLst/>
                <a:latin typeface="+mn-lt"/>
                <a:ea typeface="+mn-ea"/>
                <a:cs typeface="+mn-cs"/>
              </a:rPr>
              <a:t> for afgørelse om</a:t>
            </a:r>
            <a:r>
              <a:rPr lang="da-DK" sz="1200" kern="1200" dirty="0" smtClean="0">
                <a:solidFill>
                  <a:schemeClr val="tx1"/>
                </a:solidFill>
                <a:effectLst/>
                <a:latin typeface="+mn-lt"/>
                <a:ea typeface="+mn-ea"/>
                <a:cs typeface="+mn-cs"/>
              </a:rPr>
              <a:t> adoption uden samtykke, før barnet er født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 </a:t>
            </a:r>
          </a:p>
          <a:p>
            <a:endParaRPr lang="da-DK" baseline="0" dirty="0" smtClean="0"/>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13</a:t>
            </a:fld>
            <a:endParaRPr lang="da-DK" dirty="0"/>
          </a:p>
        </p:txBody>
      </p:sp>
    </p:spTree>
    <p:extLst>
      <p:ext uri="{BB962C8B-B14F-4D97-AF65-F5344CB8AC3E}">
        <p14:creationId xmlns:p14="http://schemas.microsoft.com/office/powerpoint/2010/main" val="3328820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dato 3"/>
          <p:cNvSpPr>
            <a:spLocks noGrp="1"/>
          </p:cNvSpPr>
          <p:nvPr>
            <p:ph type="dt" idx="10"/>
          </p:nvPr>
        </p:nvSpPr>
        <p:spPr/>
        <p:txBody>
          <a:bodyPr/>
          <a:lstStyle/>
          <a:p>
            <a:fld id="{FF2FBCE5-790C-4539-8931-7FC67E3BCD97}"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14</a:t>
            </a:fld>
            <a:endParaRPr lang="da-DK" dirty="0"/>
          </a:p>
        </p:txBody>
      </p:sp>
    </p:spTree>
    <p:extLst>
      <p:ext uri="{BB962C8B-B14F-4D97-AF65-F5344CB8AC3E}">
        <p14:creationId xmlns:p14="http://schemas.microsoft.com/office/powerpoint/2010/main" val="105981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baseline="0" dirty="0" smtClean="0">
                <a:solidFill>
                  <a:schemeClr val="tx1"/>
                </a:solidFill>
                <a:effectLst/>
                <a:latin typeface="+mn-lt"/>
                <a:ea typeface="+mn-ea"/>
                <a:cs typeface="+mn-cs"/>
              </a:rPr>
              <a:t>I forbindelse med implementering af barnets lov er de følgende fokuspunkter særligt relevante for jer.</a:t>
            </a:r>
          </a:p>
          <a:p>
            <a:endParaRPr lang="da-DK" sz="1200" kern="1200" baseline="0" dirty="0" smtClean="0">
              <a:solidFill>
                <a:schemeClr val="tx1"/>
              </a:solidFill>
              <a:effectLst/>
              <a:latin typeface="+mn-lt"/>
              <a:ea typeface="+mn-ea"/>
              <a:cs typeface="+mn-cs"/>
            </a:endParaRPr>
          </a:p>
          <a:p>
            <a:pPr marL="171450" indent="-171450">
              <a:buFont typeface="Wingdings" panose="05000000000000000000" pitchFamily="2" charset="2"/>
              <a:buChar char="Ø"/>
            </a:pPr>
            <a:r>
              <a:rPr lang="da-DK" baseline="0" dirty="0" smtClean="0"/>
              <a:t>Inddragelse</a:t>
            </a:r>
          </a:p>
          <a:p>
            <a:pPr marL="171450" indent="-171450">
              <a:buFont typeface="Wingdings" panose="05000000000000000000" pitchFamily="2" charset="2"/>
              <a:buChar char="Ø"/>
            </a:pPr>
            <a:r>
              <a:rPr lang="da-DK" baseline="0" dirty="0" smtClean="0"/>
              <a:t>Tilrettelæggelse og proceskrav</a:t>
            </a:r>
          </a:p>
          <a:p>
            <a:pPr marL="171450" indent="-171450">
              <a:buFont typeface="Wingdings" panose="05000000000000000000" pitchFamily="2" charset="2"/>
              <a:buChar char="Ø"/>
            </a:pPr>
            <a:r>
              <a:rPr lang="da-DK" baseline="0" dirty="0" smtClean="0"/>
              <a:t>Kontinuitet og stabilitet.</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smtClean="0"/>
              <a:t>Barnets lov er en ny</a:t>
            </a:r>
            <a:r>
              <a:rPr lang="da-DK" baseline="0" dirty="0" smtClean="0"/>
              <a:t> hovedlov, hvilket giver et stærkt signal om, at børnene kommer først.</a:t>
            </a:r>
          </a:p>
          <a:p>
            <a:pPr marL="0" indent="0">
              <a:buFont typeface="Arial" panose="020B0604020202020204" pitchFamily="34" charset="0"/>
              <a:buNone/>
            </a:pPr>
            <a:endParaRPr lang="da-DK" sz="1200" b="0" i="0" u="none" kern="1200" baseline="0" dirty="0" smtClean="0">
              <a:solidFill>
                <a:schemeClr val="tx1"/>
              </a:solidFill>
              <a:effectLst/>
              <a:latin typeface="+mn-lt"/>
              <a:ea typeface="+mn-ea"/>
              <a:cs typeface="+mn-cs"/>
            </a:endParaRPr>
          </a:p>
          <a:p>
            <a:pPr marL="171450" indent="-171450">
              <a:buFont typeface="Wingdings" panose="05000000000000000000" pitchFamily="2" charset="2"/>
              <a:buChar char="Ø"/>
            </a:pPr>
            <a:r>
              <a:rPr lang="da-DK" i="0" baseline="0" dirty="0" smtClean="0"/>
              <a:t>Barnet skal ikke ses som problembærer – der ønskes et tidssvarende børnesyn, og der er målsætninger om hurtighed fra vurdering til konkret handling – der er et ønske om at komme væk fra lange udredningsperioder.</a:t>
            </a:r>
          </a:p>
          <a:p>
            <a:pPr marL="171450" indent="-171450">
              <a:buFont typeface="Wingdings" panose="05000000000000000000" pitchFamily="2" charset="2"/>
              <a:buChar char="Ø"/>
            </a:pPr>
            <a:r>
              <a:rPr lang="da-DK" i="0" baseline="0" dirty="0" smtClean="0"/>
              <a:t>Større vægtning af den socialfaglige vurdering, fleksible forløb med barnet i centrum og som et individ med reel indflydelse på sin egen sag uden pålagt ansvar.</a:t>
            </a:r>
          </a:p>
          <a:p>
            <a:pPr marL="171450" indent="-171450">
              <a:buFont typeface="Wingdings" panose="05000000000000000000" pitchFamily="2" charset="2"/>
              <a:buChar char="Ø"/>
            </a:pPr>
            <a:r>
              <a:rPr lang="da-DK" i="0" baseline="0" dirty="0" err="1" smtClean="0"/>
              <a:t>Afstigmatiserende</a:t>
            </a:r>
            <a:r>
              <a:rPr lang="da-DK" i="0" baseline="0" dirty="0" smtClean="0"/>
              <a:t> sprogbrug. </a:t>
            </a:r>
          </a:p>
          <a:p>
            <a:pPr marL="171450" indent="-171450">
              <a:buFont typeface="Wingdings" panose="05000000000000000000" pitchFamily="2" charset="2"/>
              <a:buChar char="Ø"/>
            </a:pPr>
            <a:r>
              <a:rPr lang="da-DK" i="0" baseline="0" dirty="0" smtClean="0"/>
              <a:t>Løbende inddragelse af barnet undervejs i hele sagsforløbet og ikke kun i særlige situationer – forvaltningen skal kontinuerligt tættere på barnet for at sikre, at de synspunkter og perspektiver, barnet måtte have, bliver tilvejebragt.</a:t>
            </a:r>
            <a:endParaRPr lang="da-DK" baseline="0" dirty="0" smtClean="0"/>
          </a:p>
          <a:p>
            <a:endParaRPr lang="da-DK" sz="1200" b="0" kern="1200" baseline="0" dirty="0" smtClean="0">
              <a:solidFill>
                <a:schemeClr val="tx1"/>
              </a:solidFill>
              <a:effectLst/>
              <a:latin typeface="+mn-lt"/>
              <a:ea typeface="+mn-ea"/>
              <a:cs typeface="+mn-cs"/>
            </a:endParaRPr>
          </a:p>
          <a:p>
            <a:r>
              <a:rPr lang="da-DK" sz="1200" b="0" kern="1200" baseline="0" dirty="0" smtClean="0">
                <a:solidFill>
                  <a:schemeClr val="tx1"/>
                </a:solidFill>
                <a:effectLst/>
                <a:latin typeface="+mn-lt"/>
                <a:ea typeface="+mn-ea"/>
                <a:cs typeface="+mn-cs"/>
              </a:rPr>
              <a:t>På de følgende slides gennemgås temaerne børn og unges inddragelse, tilrettelæggelse, kontinuitet og stabilitet samt proceskrav og fleksibilitet i forhold til, hvad der er særligt vigtigt at være opmærksom på. </a:t>
            </a:r>
          </a:p>
        </p:txBody>
      </p:sp>
      <p:sp>
        <p:nvSpPr>
          <p:cNvPr id="4" name="Pladsholder til slidenummer 3"/>
          <p:cNvSpPr>
            <a:spLocks noGrp="1"/>
          </p:cNvSpPr>
          <p:nvPr>
            <p:ph type="sldNum" sz="quarter" idx="10"/>
          </p:nvPr>
        </p:nvSpPr>
        <p:spPr/>
        <p:txBody>
          <a:bodyPr/>
          <a:lstStyle/>
          <a:p>
            <a:fld id="{764A3D8C-5A55-4621-97E7-6D8B060F37E2}" type="slidenum">
              <a:rPr lang="da-DK" smtClean="0"/>
              <a:t>15</a:t>
            </a:fld>
            <a:endParaRPr lang="da-DK" dirty="0"/>
          </a:p>
        </p:txBody>
      </p:sp>
    </p:spTree>
    <p:extLst>
      <p:ext uri="{BB962C8B-B14F-4D97-AF65-F5344CB8AC3E}">
        <p14:creationId xmlns:p14="http://schemas.microsoft.com/office/powerpoint/2010/main" val="4193758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smtClean="0"/>
              <a:t>Inddragelse i praksis </a:t>
            </a:r>
          </a:p>
          <a:p>
            <a:r>
              <a:rPr lang="da-DK" sz="1200" kern="1200" dirty="0" smtClean="0">
                <a:solidFill>
                  <a:schemeClr val="tx1"/>
                </a:solidFill>
                <a:effectLst/>
                <a:latin typeface="+mn-lt"/>
                <a:ea typeface="+mn-ea"/>
                <a:cs typeface="+mn-cs"/>
              </a:rPr>
              <a:t>Inddragelse af børn, unge og familier er</a:t>
            </a:r>
            <a:r>
              <a:rPr lang="da-DK" sz="1200" kern="1200" baseline="0" dirty="0" smtClean="0">
                <a:solidFill>
                  <a:schemeClr val="tx1"/>
                </a:solidFill>
                <a:effectLst/>
                <a:latin typeface="+mn-lt"/>
                <a:ea typeface="+mn-ea"/>
                <a:cs typeface="+mn-cs"/>
              </a:rPr>
              <a:t> væsentlig for at </a:t>
            </a:r>
            <a:r>
              <a:rPr lang="da-DK" sz="1200" kern="1200" dirty="0" smtClean="0">
                <a:solidFill>
                  <a:schemeClr val="tx1"/>
                </a:solidFill>
                <a:effectLst/>
                <a:latin typeface="+mn-lt"/>
                <a:ea typeface="+mn-ea"/>
                <a:cs typeface="+mn-cs"/>
              </a:rPr>
              <a:t>skabe ejerskabsfølelse</a:t>
            </a:r>
            <a:r>
              <a:rPr lang="da-DK" sz="1200" kern="1200" baseline="0" dirty="0" smtClean="0">
                <a:solidFill>
                  <a:schemeClr val="tx1"/>
                </a:solidFill>
                <a:effectLst/>
                <a:latin typeface="+mn-lt"/>
                <a:ea typeface="+mn-ea"/>
                <a:cs typeface="+mn-cs"/>
              </a:rPr>
              <a:t> hos barnet eller den unge i</a:t>
            </a:r>
            <a:r>
              <a:rPr lang="da-DK" sz="1200" kern="1200" dirty="0" smtClean="0">
                <a:solidFill>
                  <a:schemeClr val="tx1"/>
                </a:solidFill>
                <a:effectLst/>
                <a:latin typeface="+mn-lt"/>
                <a:ea typeface="+mn-ea"/>
                <a:cs typeface="+mn-cs"/>
              </a:rPr>
              <a:t> sagsbehandling</a:t>
            </a:r>
            <a:r>
              <a:rPr lang="da-DK" sz="1200" kern="1200" baseline="0" dirty="0" smtClean="0">
                <a:solidFill>
                  <a:schemeClr val="tx1"/>
                </a:solidFill>
                <a:effectLst/>
                <a:latin typeface="+mn-lt"/>
                <a:ea typeface="+mn-ea"/>
                <a:cs typeface="+mn-cs"/>
              </a:rPr>
              <a:t> og de indsatser, som iværksættes</a:t>
            </a:r>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Vi ved,</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at når børn og unge bliver lyttet til, styrkes deres mandat til at give udtryk for deres holdninger, men deres rettigheder styrkes</a:t>
            </a:r>
            <a:r>
              <a:rPr lang="da-DK" sz="1200" kern="1200" baseline="0" dirty="0" smtClean="0">
                <a:solidFill>
                  <a:schemeClr val="tx1"/>
                </a:solidFill>
                <a:effectLst/>
                <a:latin typeface="+mn-lt"/>
                <a:ea typeface="+mn-ea"/>
                <a:cs typeface="+mn-cs"/>
              </a:rPr>
              <a:t> også.</a:t>
            </a:r>
            <a:r>
              <a:rPr lang="da-DK" sz="1200" kern="1200" dirty="0" smtClean="0">
                <a:solidFill>
                  <a:schemeClr val="tx1"/>
                </a:solidFill>
                <a:effectLst/>
                <a:latin typeface="+mn-lt"/>
                <a:ea typeface="+mn-ea"/>
                <a:cs typeface="+mn-cs"/>
              </a:rPr>
              <a:t>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Sandsynligheden for, at</a:t>
            </a:r>
            <a:r>
              <a:rPr lang="da-DK" sz="1200" kern="1200" baseline="0" dirty="0" smtClean="0">
                <a:solidFill>
                  <a:schemeClr val="tx1"/>
                </a:solidFill>
                <a:effectLst/>
                <a:latin typeface="+mn-lt"/>
                <a:ea typeface="+mn-ea"/>
                <a:cs typeface="+mn-cs"/>
              </a:rPr>
              <a:t> myndighed</a:t>
            </a:r>
            <a:r>
              <a:rPr lang="da-DK" sz="1200" kern="1200" dirty="0" smtClean="0">
                <a:solidFill>
                  <a:schemeClr val="tx1"/>
                </a:solidFill>
                <a:effectLst/>
                <a:latin typeface="+mn-lt"/>
                <a:ea typeface="+mn-ea"/>
                <a:cs typeface="+mn-cs"/>
              </a:rPr>
              <a:t> iværksætter den rigtige støtte, bliver også større. Når</a:t>
            </a:r>
            <a:r>
              <a:rPr lang="da-DK" sz="1200" kern="1200" baseline="0" dirty="0" smtClean="0">
                <a:solidFill>
                  <a:schemeClr val="tx1"/>
                </a:solidFill>
                <a:effectLst/>
                <a:latin typeface="+mn-lt"/>
                <a:ea typeface="+mn-ea"/>
                <a:cs typeface="+mn-cs"/>
              </a:rPr>
              <a:t> vi som udførende led lytter til børn og unge, bliver vores fundament for at yde den rigtige støtte dermed styrket, og vi kan bedre målrette indsatserne til børnenes og de unges individuelle behov. </a:t>
            </a:r>
          </a:p>
          <a:p>
            <a:r>
              <a:rPr lang="da-DK" sz="1200" kern="1200" baseline="0" dirty="0" smtClean="0">
                <a:solidFill>
                  <a:schemeClr val="tx1"/>
                </a:solidFill>
                <a:effectLst/>
                <a:latin typeface="+mn-lt"/>
                <a:ea typeface="+mn-ea"/>
                <a:cs typeface="+mn-cs"/>
              </a:rPr>
              <a:t>Vi kan også i langt højere grad beskrive og konkretisere overfor vores samarbejdspartnere i myndighed, hvilke behov de har, og hvad der evt. bør ske af ændringer i indsats.</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Med barnets lov er der lagt op til, at inddragelse</a:t>
            </a:r>
            <a:r>
              <a:rPr lang="da-DK" sz="1200" kern="1200" baseline="0" dirty="0" smtClean="0">
                <a:solidFill>
                  <a:schemeClr val="tx1"/>
                </a:solidFill>
                <a:effectLst/>
                <a:latin typeface="+mn-lt"/>
                <a:ea typeface="+mn-ea"/>
                <a:cs typeface="+mn-cs"/>
              </a:rPr>
              <a:t> af barnet og den unge og familien</a:t>
            </a:r>
            <a:r>
              <a:rPr lang="da-DK" sz="1200" kern="1200" dirty="0" smtClean="0">
                <a:solidFill>
                  <a:schemeClr val="tx1"/>
                </a:solidFill>
                <a:effectLst/>
                <a:latin typeface="+mn-lt"/>
                <a:ea typeface="+mn-ea"/>
                <a:cs typeface="+mn-cs"/>
              </a:rPr>
              <a:t> skal ske i endnu højere grad, så det bliver endnu mere tydeligt, hvilke ønsker og perspektiver, barnet, den unge og familien har.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err="1" smtClean="0">
                <a:solidFill>
                  <a:schemeClr val="tx1"/>
                </a:solidFill>
                <a:effectLst/>
                <a:latin typeface="+mn-lt"/>
                <a:ea typeface="+mn-ea"/>
                <a:cs typeface="+mn-cs"/>
              </a:rPr>
              <a:t>VIVE’s</a:t>
            </a:r>
            <a:r>
              <a:rPr lang="da-DK" sz="1200" kern="1200" dirty="0" smtClean="0">
                <a:solidFill>
                  <a:schemeClr val="tx1"/>
                </a:solidFill>
                <a:effectLst/>
                <a:latin typeface="+mn-lt"/>
                <a:ea typeface="+mn-ea"/>
                <a:cs typeface="+mn-cs"/>
              </a:rPr>
              <a:t> </a:t>
            </a:r>
            <a:r>
              <a:rPr lang="da-DK" sz="1200" kern="1200" dirty="0" err="1" smtClean="0">
                <a:solidFill>
                  <a:schemeClr val="tx1"/>
                </a:solidFill>
                <a:effectLst/>
                <a:latin typeface="+mn-lt"/>
                <a:ea typeface="+mn-ea"/>
                <a:cs typeface="+mn-cs"/>
              </a:rPr>
              <a:t>vidensindsamling</a:t>
            </a:r>
            <a:r>
              <a:rPr lang="da-DK" sz="1200" kern="1200" dirty="0" smtClean="0">
                <a:solidFill>
                  <a:schemeClr val="tx1"/>
                </a:solidFill>
                <a:effectLst/>
                <a:latin typeface="+mn-lt"/>
                <a:ea typeface="+mn-ea"/>
                <a:cs typeface="+mn-cs"/>
              </a:rPr>
              <a:t> omkring inddragelse af børn og unge i sagsbehandlingen fra 2022 viser, at der er plads til forbedring i</a:t>
            </a:r>
            <a:r>
              <a:rPr lang="da-DK" sz="1200" kern="1200" baseline="0" dirty="0" smtClean="0">
                <a:solidFill>
                  <a:schemeClr val="tx1"/>
                </a:solidFill>
                <a:effectLst/>
                <a:latin typeface="+mn-lt"/>
                <a:ea typeface="+mn-ea"/>
                <a:cs typeface="+mn-cs"/>
              </a:rPr>
              <a:t> forhold til</a:t>
            </a:r>
            <a:r>
              <a:rPr lang="da-DK" sz="1200" kern="1200" dirty="0" smtClean="0">
                <a:solidFill>
                  <a:schemeClr val="tx1"/>
                </a:solidFill>
                <a:effectLst/>
                <a:latin typeface="+mn-lt"/>
                <a:ea typeface="+mn-ea"/>
                <a:cs typeface="+mn-cs"/>
              </a:rPr>
              <a:t> inddragelse,</a:t>
            </a:r>
            <a:r>
              <a:rPr lang="da-DK" sz="1200" kern="1200" baseline="0" dirty="0" smtClean="0">
                <a:solidFill>
                  <a:schemeClr val="tx1"/>
                </a:solidFill>
                <a:effectLst/>
                <a:latin typeface="+mn-lt"/>
                <a:ea typeface="+mn-ea"/>
                <a:cs typeface="+mn-cs"/>
              </a:rPr>
              <a:t> så der er gode argumenter for at styrke inddragelsesperspektivet.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I</a:t>
            </a:r>
            <a:r>
              <a:rPr lang="da-DK" sz="1200" kern="1200" baseline="0" dirty="0" smtClean="0">
                <a:solidFill>
                  <a:schemeClr val="tx1"/>
                </a:solidFill>
                <a:effectLst/>
                <a:latin typeface="+mn-lt"/>
                <a:ea typeface="+mn-ea"/>
                <a:cs typeface="+mn-cs"/>
              </a:rPr>
              <a:t> </a:t>
            </a:r>
            <a:r>
              <a:rPr lang="da-DK" sz="1200" kern="1200" baseline="0" dirty="0" err="1" smtClean="0">
                <a:solidFill>
                  <a:schemeClr val="tx1"/>
                </a:solidFill>
                <a:effectLst/>
                <a:latin typeface="+mn-lt"/>
                <a:ea typeface="+mn-ea"/>
                <a:cs typeface="+mn-cs"/>
              </a:rPr>
              <a:t>PWC´s</a:t>
            </a:r>
            <a:r>
              <a:rPr lang="da-DK" sz="1200" kern="1200" baseline="0" dirty="0" smtClean="0">
                <a:solidFill>
                  <a:schemeClr val="tx1"/>
                </a:solidFill>
                <a:effectLst/>
                <a:latin typeface="+mn-lt"/>
                <a:ea typeface="+mn-ea"/>
                <a:cs typeface="+mn-cs"/>
              </a:rPr>
              <a:t> evaluering af Investering i Efterværn fra 2023 </a:t>
            </a:r>
            <a:r>
              <a:rPr lang="da-DK" sz="1200" kern="1200" dirty="0" smtClean="0">
                <a:solidFill>
                  <a:schemeClr val="tx1"/>
                </a:solidFill>
                <a:effectLst/>
                <a:latin typeface="+mn-lt"/>
                <a:ea typeface="+mn-ea"/>
                <a:cs typeface="+mn-cs"/>
              </a:rPr>
              <a:t>kan vi se, at jo mere de unge føler sig inddraget og samarbejdet med i egen sag, jo større effekt har de indsatser, der bliver iværksat.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I vidensindsamling om forældreinddragelse, udarbejdet af VIVE i 2023, påpeges</a:t>
            </a:r>
            <a:r>
              <a:rPr lang="da-DK" sz="1200" kern="1200" baseline="0" dirty="0" smtClean="0">
                <a:solidFill>
                  <a:schemeClr val="tx1"/>
                </a:solidFill>
                <a:effectLst/>
                <a:latin typeface="+mn-lt"/>
                <a:ea typeface="+mn-ea"/>
                <a:cs typeface="+mn-cs"/>
              </a:rPr>
              <a:t> det</a:t>
            </a:r>
            <a:r>
              <a:rPr lang="da-DK" sz="1200" kern="1200" dirty="0" smtClean="0">
                <a:solidFill>
                  <a:schemeClr val="tx1"/>
                </a:solidFill>
                <a:effectLst/>
                <a:latin typeface="+mn-lt"/>
                <a:ea typeface="+mn-ea"/>
                <a:cs typeface="+mn-cs"/>
              </a:rPr>
              <a:t>, at når fx forældre føler sig lyttet til og taget alvorligt, bliver de mere trygge, og samarbejdet styrkes omkring støtte og hjælp. I den forbindelse er det også vigtigt, at både børn og forældre kender alle overvejelser og bevæggrunde for mulige beslutninger i deres sag.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Vidensindsamlingen peger generelt på, at det, der har størst betydning for forældre og børn og unge, er</a:t>
            </a:r>
            <a:r>
              <a:rPr lang="da-DK" sz="1200" kern="1200" baseline="0" dirty="0" smtClean="0">
                <a:solidFill>
                  <a:schemeClr val="tx1"/>
                </a:solidFill>
                <a:effectLst/>
                <a:latin typeface="+mn-lt"/>
                <a:ea typeface="+mn-ea"/>
                <a:cs typeface="+mn-cs"/>
              </a:rPr>
              <a:t> fagpersoners indlevelsesevne og evne til at anerkende både problemer, men særligt også ressourcer. Dernæst er fagpersonenes tilgængelighed afgørende for, om forældre, børn og unge oplever sig taget alvorligt. </a:t>
            </a:r>
            <a:r>
              <a:rPr lang="da-DK" sz="1200" kern="1200" dirty="0" smtClean="0">
                <a:solidFill>
                  <a:schemeClr val="tx1"/>
                </a:solidFill>
                <a:effectLst/>
                <a:latin typeface="+mn-lt"/>
                <a:ea typeface="+mn-ea"/>
                <a:cs typeface="+mn-cs"/>
              </a:rPr>
              <a:t>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Hovedresultatet af </a:t>
            </a:r>
            <a:r>
              <a:rPr lang="da-DK" sz="1200" kern="1200" dirty="0" err="1" smtClean="0">
                <a:solidFill>
                  <a:schemeClr val="tx1"/>
                </a:solidFill>
                <a:effectLst/>
                <a:latin typeface="+mn-lt"/>
                <a:ea typeface="+mn-ea"/>
                <a:cs typeface="+mn-cs"/>
              </a:rPr>
              <a:t>VIVE´s</a:t>
            </a:r>
            <a:r>
              <a:rPr lang="da-DK" sz="1200" kern="1200" dirty="0" smtClean="0">
                <a:solidFill>
                  <a:schemeClr val="tx1"/>
                </a:solidFill>
                <a:effectLst/>
                <a:latin typeface="+mn-lt"/>
                <a:ea typeface="+mn-ea"/>
                <a:cs typeface="+mn-cs"/>
              </a:rPr>
              <a:t> tværgåede analyser er, at børn og unge ikke oplever at blive inddraget, og når de bliver inddraget, så inddrages de primært for at bidrage til at udfylde dokumenter osv., som de ikke selv kan se formålet med.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Når</a:t>
            </a:r>
            <a:r>
              <a:rPr lang="da-DK" sz="1200" kern="1200" baseline="0" dirty="0" smtClean="0">
                <a:solidFill>
                  <a:schemeClr val="tx1"/>
                </a:solidFill>
                <a:effectLst/>
                <a:latin typeface="+mn-lt"/>
                <a:ea typeface="+mn-ea"/>
                <a:cs typeface="+mn-cs"/>
              </a:rPr>
              <a:t> barnets lov træder i kraft, skal </a:t>
            </a:r>
            <a:r>
              <a:rPr lang="da-DK" sz="1200" kern="1200" dirty="0" smtClean="0">
                <a:solidFill>
                  <a:schemeClr val="tx1"/>
                </a:solidFill>
                <a:effectLst/>
                <a:latin typeface="+mn-lt"/>
                <a:ea typeface="+mn-ea"/>
                <a:cs typeface="+mn-cs"/>
              </a:rPr>
              <a:t>barnet og den unge have mulighed for at være lige så aktiv i et sagsforløb som deres forældre, og det er forventningen, at barnets og den unges ret til inddragelse tænkes ind fra allerførste øjeblik, kommunen får kendskab til en sag.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smtClean="0">
                <a:solidFill>
                  <a:schemeClr val="tx1"/>
                </a:solidFill>
                <a:effectLst/>
                <a:latin typeface="+mn-lt"/>
                <a:ea typeface="+mn-ea"/>
                <a:cs typeface="+mn-cs"/>
              </a:rPr>
              <a:t>Barnets behov skal</a:t>
            </a:r>
            <a:r>
              <a:rPr lang="da-DK" sz="1200" b="0" i="0" kern="1200" baseline="0" dirty="0" smtClean="0">
                <a:solidFill>
                  <a:schemeClr val="tx1"/>
                </a:solidFill>
                <a:effectLst/>
                <a:latin typeface="+mn-lt"/>
                <a:ea typeface="+mn-ea"/>
                <a:cs typeface="+mn-cs"/>
              </a:rPr>
              <a:t> kunne afspejles i de vurderinger, der laves, og i de beslutninger og afgørelser, der træffes.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Så hvordan skal der</a:t>
            </a:r>
            <a:r>
              <a:rPr lang="da-DK" sz="1200" kern="1200" baseline="0" dirty="0" smtClean="0">
                <a:solidFill>
                  <a:schemeClr val="tx1"/>
                </a:solidFill>
                <a:effectLst/>
                <a:latin typeface="+mn-lt"/>
                <a:ea typeface="+mn-ea"/>
                <a:cs typeface="+mn-cs"/>
              </a:rPr>
              <a:t> så </a:t>
            </a:r>
            <a:r>
              <a:rPr lang="da-DK" sz="1200" kern="1200" dirty="0" smtClean="0">
                <a:solidFill>
                  <a:schemeClr val="tx1"/>
                </a:solidFill>
                <a:effectLst/>
                <a:latin typeface="+mn-lt"/>
                <a:ea typeface="+mn-ea"/>
                <a:cs typeface="+mn-cs"/>
              </a:rPr>
              <a:t>inddrages</a:t>
            </a:r>
            <a:r>
              <a:rPr lang="da-DK" sz="1200" kern="1200" baseline="0" dirty="0" smtClean="0">
                <a:solidFill>
                  <a:schemeClr val="tx1"/>
                </a:solidFill>
                <a:effectLst/>
                <a:latin typeface="+mn-lt"/>
                <a:ea typeface="+mn-ea"/>
                <a:cs typeface="+mn-cs"/>
              </a:rPr>
              <a:t> fremadrettet?</a:t>
            </a:r>
            <a:r>
              <a:rPr lang="da-DK"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Myndighed</a:t>
            </a:r>
            <a:r>
              <a:rPr lang="da-DK" sz="1200" kern="1200" baseline="0" dirty="0" smtClean="0">
                <a:solidFill>
                  <a:schemeClr val="tx1"/>
                </a:solidFill>
                <a:effectLst/>
                <a:latin typeface="+mn-lt"/>
                <a:ea typeface="+mn-ea"/>
                <a:cs typeface="+mn-cs"/>
              </a:rPr>
              <a:t> skal arbejde i en ny struktur, hvor b</a:t>
            </a:r>
            <a:r>
              <a:rPr lang="da-DK" sz="1200" kern="1200" dirty="0" smtClean="0">
                <a:solidFill>
                  <a:schemeClr val="tx1"/>
                </a:solidFill>
                <a:effectLst/>
                <a:latin typeface="+mn-lt"/>
                <a:ea typeface="+mn-ea"/>
                <a:cs typeface="+mn-cs"/>
              </a:rPr>
              <a:t>ørn og unge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fremadrettet ikke </a:t>
            </a:r>
            <a:r>
              <a:rPr lang="da-DK" sz="1200" u="sng" kern="1200" dirty="0" smtClean="0">
                <a:solidFill>
                  <a:schemeClr val="tx1"/>
                </a:solidFill>
                <a:effectLst/>
                <a:latin typeface="+mn-lt"/>
                <a:ea typeface="+mn-ea"/>
                <a:cs typeface="+mn-cs"/>
              </a:rPr>
              <a:t>kun </a:t>
            </a:r>
            <a:r>
              <a:rPr lang="da-DK" sz="1200" u="none" kern="1200" dirty="0" smtClean="0">
                <a:solidFill>
                  <a:schemeClr val="tx1"/>
                </a:solidFill>
                <a:effectLst/>
                <a:latin typeface="+mn-lt"/>
                <a:ea typeface="+mn-ea"/>
                <a:cs typeface="+mn-cs"/>
              </a:rPr>
              <a:t>skal </a:t>
            </a:r>
            <a:r>
              <a:rPr lang="da-DK" sz="1200" kern="1200" dirty="0" smtClean="0">
                <a:solidFill>
                  <a:schemeClr val="tx1"/>
                </a:solidFill>
                <a:effectLst/>
                <a:latin typeface="+mn-lt"/>
                <a:ea typeface="+mn-ea"/>
                <a:cs typeface="+mn-cs"/>
              </a:rPr>
              <a:t>inddrages på faste tidspunkter, som vi kender det fra fastlagte børnesamtaler. Der er ikke faste formater for inddragelsen. Men der skal være løbende kontakt mellem rådgiver og barnet eller den unge undervejs i hele sagsforløbet fra start til slut.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Med barnets lov skal børn og ung inddrages i og have indflydelse på alle beslutninger og afgørelser med betydning for deres liv.</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Det er </a:t>
            </a:r>
            <a:r>
              <a:rPr lang="da-DK" sz="1200" u="sng" kern="1200" dirty="0" smtClean="0">
                <a:solidFill>
                  <a:schemeClr val="tx1"/>
                </a:solidFill>
                <a:effectLst/>
                <a:latin typeface="+mn-lt"/>
                <a:ea typeface="+mn-ea"/>
                <a:cs typeface="+mn-cs"/>
              </a:rPr>
              <a:t>ikke</a:t>
            </a:r>
            <a:r>
              <a:rPr lang="da-DK" sz="1200" kern="1200" dirty="0" smtClean="0">
                <a:solidFill>
                  <a:schemeClr val="tx1"/>
                </a:solidFill>
                <a:effectLst/>
                <a:latin typeface="+mn-lt"/>
                <a:ea typeface="+mn-ea"/>
                <a:cs typeface="+mn-cs"/>
              </a:rPr>
              <a:t> tiltrækkeligt blot at notere børnenes og de unges perspektiver og ønsker i sagen – det skal være tydeligt, at deres holdninger og synspunkter er styrende for sagsbehandlingen, uden at de bliver ansvarliggjort for sagens beslutninger mv. </a:t>
            </a:r>
          </a:p>
          <a:p>
            <a:pPr marL="171450" lvl="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lvl="0" indent="0">
              <a:buFont typeface="Arial" panose="020B0604020202020204" pitchFamily="34" charset="0"/>
              <a:buNone/>
            </a:pPr>
            <a:r>
              <a:rPr lang="da-DK" sz="1200" kern="1200" dirty="0" smtClean="0">
                <a:solidFill>
                  <a:schemeClr val="tx1"/>
                </a:solidFill>
                <a:effectLst/>
                <a:latin typeface="+mn-lt"/>
                <a:ea typeface="+mn-ea"/>
                <a:cs typeface="+mn-cs"/>
              </a:rPr>
              <a:t>Vores dokumentation af vores</a:t>
            </a:r>
            <a:r>
              <a:rPr lang="da-DK" sz="1200" kern="1200" baseline="0" dirty="0" smtClean="0">
                <a:solidFill>
                  <a:schemeClr val="tx1"/>
                </a:solidFill>
                <a:effectLst/>
                <a:latin typeface="+mn-lt"/>
                <a:ea typeface="+mn-ea"/>
                <a:cs typeface="+mn-cs"/>
              </a:rPr>
              <a:t> indsatser – uanset om de er tidligt forebyggende, støttende eller er reelle anbringelser - samt</a:t>
            </a:r>
            <a:r>
              <a:rPr lang="da-DK" sz="1200" kern="1200" dirty="0" smtClean="0">
                <a:solidFill>
                  <a:schemeClr val="tx1"/>
                </a:solidFill>
                <a:effectLst/>
                <a:latin typeface="+mn-lt"/>
                <a:ea typeface="+mn-ea"/>
                <a:cs typeface="+mn-cs"/>
              </a:rPr>
              <a:t> inddragelse af</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børnene og de unges perspektiver er i den sammenhæng også vigtig, da</a:t>
            </a:r>
            <a:r>
              <a:rPr lang="da-DK" sz="1200" kern="1200" baseline="0" dirty="0" smtClean="0">
                <a:solidFill>
                  <a:schemeClr val="tx1"/>
                </a:solidFill>
                <a:effectLst/>
                <a:latin typeface="+mn-lt"/>
                <a:ea typeface="+mn-ea"/>
                <a:cs typeface="+mn-cs"/>
              </a:rPr>
              <a:t> vi vil skulle samarbejde tæt med børne- og ungerådgivere om at sikre barnet eller de unge de bedste forudsætninger og tilbud.  </a:t>
            </a:r>
          </a:p>
          <a:p>
            <a:endParaRPr lang="da-DK" sz="1200" kern="1200" baseline="0" dirty="0" smtClean="0">
              <a:solidFill>
                <a:schemeClr val="tx1"/>
              </a:solidFill>
              <a:effectLst/>
              <a:latin typeface="+mn-lt"/>
              <a:ea typeface="+mn-ea"/>
              <a:cs typeface="+mn-cs"/>
            </a:endParaRPr>
          </a:p>
          <a:p>
            <a:r>
              <a:rPr lang="da-DK" sz="1200" kern="1200" baseline="0" dirty="0" smtClean="0">
                <a:solidFill>
                  <a:schemeClr val="tx1"/>
                </a:solidFill>
                <a:effectLst/>
                <a:latin typeface="+mn-lt"/>
                <a:ea typeface="+mn-ea"/>
                <a:cs typeface="+mn-cs"/>
              </a:rPr>
              <a:t>Vi har ikke notatpligt på samme måde, som myndighed har, men vi</a:t>
            </a:r>
            <a:r>
              <a:rPr lang="da-DK" sz="1200" kern="1200" dirty="0" smtClean="0">
                <a:solidFill>
                  <a:schemeClr val="tx1"/>
                </a:solidFill>
                <a:effectLst/>
                <a:latin typeface="+mn-lt"/>
                <a:ea typeface="+mn-ea"/>
                <a:cs typeface="+mn-cs"/>
              </a:rPr>
              <a:t> kan have behov for at gøre notat – fordi vi skal melde tilbage på det, vi arbejder med, og derfor er</a:t>
            </a:r>
            <a:r>
              <a:rPr lang="da-DK" sz="1200" kern="1200" baseline="0" dirty="0" smtClean="0">
                <a:solidFill>
                  <a:schemeClr val="tx1"/>
                </a:solidFill>
                <a:effectLst/>
                <a:latin typeface="+mn-lt"/>
                <a:ea typeface="+mn-ea"/>
                <a:cs typeface="+mn-cs"/>
              </a:rPr>
              <a:t> der</a:t>
            </a:r>
            <a:r>
              <a:rPr lang="da-DK" sz="1200" kern="1200" dirty="0" smtClean="0">
                <a:solidFill>
                  <a:schemeClr val="tx1"/>
                </a:solidFill>
                <a:effectLst/>
                <a:latin typeface="+mn-lt"/>
                <a:ea typeface="+mn-ea"/>
                <a:cs typeface="+mn-cs"/>
              </a:rPr>
              <a:t> behov for, at vi skriver det ned, vi oplever. </a:t>
            </a:r>
          </a:p>
          <a:p>
            <a:r>
              <a:rPr lang="da-DK" sz="1200" kern="1200" dirty="0" smtClean="0">
                <a:solidFill>
                  <a:schemeClr val="tx1"/>
                </a:solidFill>
                <a:effectLst/>
                <a:latin typeface="+mn-lt"/>
                <a:ea typeface="+mn-ea"/>
                <a:cs typeface="+mn-cs"/>
              </a:rPr>
              <a:t> </a:t>
            </a:r>
          </a:p>
          <a:p>
            <a:r>
              <a:rPr lang="da-DK" sz="1200" kern="1200" baseline="0" dirty="0" smtClean="0">
                <a:solidFill>
                  <a:schemeClr val="tx1"/>
                </a:solidFill>
                <a:effectLst/>
                <a:latin typeface="+mn-lt"/>
                <a:ea typeface="+mn-ea"/>
                <a:cs typeface="+mn-cs"/>
              </a:rPr>
              <a:t>Arbejder vi fx som s</a:t>
            </a:r>
            <a:r>
              <a:rPr lang="da-DK" sz="1200" kern="1200" dirty="0" smtClean="0">
                <a:solidFill>
                  <a:schemeClr val="tx1"/>
                </a:solidFill>
                <a:effectLst/>
                <a:latin typeface="+mn-lt"/>
                <a:ea typeface="+mn-ea"/>
                <a:cs typeface="+mn-cs"/>
              </a:rPr>
              <a:t>kolesocialrådgivere, befinder</a:t>
            </a:r>
            <a:r>
              <a:rPr lang="da-DK" sz="1200" kern="1200" baseline="0" dirty="0" smtClean="0">
                <a:solidFill>
                  <a:schemeClr val="tx1"/>
                </a:solidFill>
                <a:effectLst/>
                <a:latin typeface="+mn-lt"/>
                <a:ea typeface="+mn-ea"/>
                <a:cs typeface="+mn-cs"/>
              </a:rPr>
              <a:t> vi os </a:t>
            </a:r>
            <a:r>
              <a:rPr lang="da-DK" sz="1200" kern="1200" dirty="0" smtClean="0">
                <a:solidFill>
                  <a:schemeClr val="tx1"/>
                </a:solidFill>
                <a:effectLst/>
                <a:latin typeface="+mn-lt"/>
                <a:ea typeface="+mn-ea"/>
                <a:cs typeface="+mn-cs"/>
              </a:rPr>
              <a:t>sådan lidt ind imellem – vi får en viden om barnet eller den unge, som har betydning for en afgørelsessag, så man kan argumentere for, at vi bør</a:t>
            </a:r>
            <a:r>
              <a:rPr lang="da-DK" sz="1200" kern="1200" baseline="0" dirty="0" smtClean="0">
                <a:solidFill>
                  <a:schemeClr val="tx1"/>
                </a:solidFill>
                <a:effectLst/>
                <a:latin typeface="+mn-lt"/>
                <a:ea typeface="+mn-ea"/>
                <a:cs typeface="+mn-cs"/>
              </a:rPr>
              <a:t> notere</a:t>
            </a:r>
            <a:r>
              <a:rPr lang="da-DK" sz="1200" kern="1200" dirty="0" smtClean="0">
                <a:solidFill>
                  <a:schemeClr val="tx1"/>
                </a:solidFill>
                <a:effectLst/>
                <a:latin typeface="+mn-lt"/>
                <a:ea typeface="+mn-ea"/>
                <a:cs typeface="+mn-cs"/>
              </a:rPr>
              <a:t>. Myndighed har</a:t>
            </a:r>
            <a:r>
              <a:rPr lang="da-DK" sz="1200" kern="1200" baseline="0" dirty="0" smtClean="0">
                <a:solidFill>
                  <a:schemeClr val="tx1"/>
                </a:solidFill>
                <a:effectLst/>
                <a:latin typeface="+mn-lt"/>
                <a:ea typeface="+mn-ea"/>
                <a:cs typeface="+mn-cs"/>
              </a:rPr>
              <a:t> pligt til at oplyse sagen tilstrækkeligt, så det vil også være naturligt, at de indhenter viden hos os om barnet eller den unge, og vi har, ligesom øvrige udfører, en opgave i at sikre viden til myndighed om barnet eller den unge, for at hjælp sættes ind så hurtigt som muligt.  </a:t>
            </a: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endParaRPr lang="da-DK" baseline="0" dirty="0" smtClean="0"/>
          </a:p>
          <a:p>
            <a:pPr marL="0" indent="0">
              <a:buFont typeface="Arial" panose="020B0604020202020204" pitchFamily="34" charset="0"/>
              <a:buNone/>
            </a:pPr>
            <a:r>
              <a:rPr lang="da-DK" baseline="0" dirty="0" smtClean="0"/>
              <a:t>Man kan tage afsæt i Laura </a:t>
            </a:r>
            <a:r>
              <a:rPr lang="da-DK" baseline="0" dirty="0" err="1" smtClean="0"/>
              <a:t>Lundys</a:t>
            </a:r>
            <a:r>
              <a:rPr lang="da-DK" baseline="0" dirty="0" smtClean="0"/>
              <a:t> model om inddragelse.</a:t>
            </a:r>
          </a:p>
          <a:p>
            <a:pPr marL="0" indent="0">
              <a:buFont typeface="Arial" panose="020B0604020202020204" pitchFamily="34" charset="0"/>
              <a:buNone/>
            </a:pPr>
            <a:endParaRPr lang="da-DK" baseline="0" dirty="0" smtClean="0"/>
          </a:p>
          <a:p>
            <a:pPr marL="0" indent="0">
              <a:buFont typeface="Arial" panose="020B0604020202020204" pitchFamily="34" charset="0"/>
              <a:buNone/>
            </a:pPr>
            <a:endParaRPr lang="da-DK" baseline="0" dirty="0" smtClean="0"/>
          </a:p>
          <a:p>
            <a:endParaRPr lang="da-DK" dirty="0" smtClean="0"/>
          </a:p>
          <a:p>
            <a:endParaRPr lang="da-DK" sz="1200" b="0" kern="1200" baseline="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764A3D8C-5A55-4621-97E7-6D8B060F37E2}" type="slidenum">
              <a:rPr lang="da-DK" smtClean="0"/>
              <a:t>16</a:t>
            </a:fld>
            <a:endParaRPr lang="da-DK" dirty="0"/>
          </a:p>
        </p:txBody>
      </p:sp>
    </p:spTree>
    <p:extLst>
      <p:ext uri="{BB962C8B-B14F-4D97-AF65-F5344CB8AC3E}">
        <p14:creationId xmlns:p14="http://schemas.microsoft.com/office/powerpoint/2010/main" val="362981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baseline="0" dirty="0" smtClean="0"/>
              <a:t>Lundy kort fortalt:</a:t>
            </a:r>
            <a:endParaRPr lang="da-DK" b="1" dirty="0" smtClean="0"/>
          </a:p>
          <a:p>
            <a:pPr marL="171450" indent="-171450">
              <a:buFont typeface="Arial" panose="020B0604020202020204" pitchFamily="34" charset="0"/>
              <a:buChar char="•"/>
            </a:pPr>
            <a:r>
              <a:rPr lang="da-DK" u="none" dirty="0" smtClean="0"/>
              <a:t>Består</a:t>
            </a:r>
            <a:r>
              <a:rPr lang="da-DK" u="none" baseline="0" dirty="0" smtClean="0"/>
              <a:t> af </a:t>
            </a:r>
            <a:r>
              <a:rPr lang="da-DK" u="none" dirty="0" smtClean="0"/>
              <a:t>fire elementer, som skal være til stede for at sikre børn og unges inddragelse (rum, stemme, tilhørere, indflydelse). </a:t>
            </a:r>
          </a:p>
          <a:p>
            <a:pPr marL="171450" indent="-171450">
              <a:buFont typeface="Arial" panose="020B0604020202020204" pitchFamily="34" charset="0"/>
              <a:buChar char="•"/>
            </a:pPr>
            <a:r>
              <a:rPr lang="da-DK" u="none" dirty="0" err="1" smtClean="0"/>
              <a:t>Lundys</a:t>
            </a:r>
            <a:r>
              <a:rPr lang="da-DK" u="none" baseline="0" dirty="0" smtClean="0"/>
              <a:t> model illustrerer, at b</a:t>
            </a:r>
            <a:r>
              <a:rPr lang="da-DK" u="none" dirty="0" smtClean="0"/>
              <a:t>ørneinddragelse består af flere elementer, der ikke kan stå alene, og</a:t>
            </a:r>
            <a:r>
              <a:rPr lang="da-DK" u="none" baseline="0" dirty="0" smtClean="0"/>
              <a:t> som tilsammen medvirker til reel børneinddragelse.</a:t>
            </a:r>
            <a:endParaRPr lang="da-DK" u="none" dirty="0" smtClean="0"/>
          </a:p>
          <a:p>
            <a:pPr marL="171450" indent="-171450">
              <a:buFont typeface="Arial" panose="020B0604020202020204" pitchFamily="34" charset="0"/>
              <a:buChar char="•"/>
            </a:pPr>
            <a:r>
              <a:rPr lang="da-DK" u="none" dirty="0" smtClean="0"/>
              <a:t>Det, der gør modellen særligt relevant, er,</a:t>
            </a:r>
            <a:r>
              <a:rPr lang="da-DK" u="none" baseline="0" dirty="0" smtClean="0"/>
              <a:t> </a:t>
            </a:r>
            <a:r>
              <a:rPr lang="da-DK" u="none" dirty="0" smtClean="0"/>
              <a:t>at modellen gør det muligt at identificere og vurdere konkrete forhold og tiltag, der kan understøtte arbejdet med børneinddragelse. </a:t>
            </a:r>
          </a:p>
          <a:p>
            <a:pPr marL="171450" indent="-171450">
              <a:buFont typeface="Arial" panose="020B0604020202020204" pitchFamily="34" charset="0"/>
              <a:buChar char="•"/>
            </a:pPr>
            <a:r>
              <a:rPr lang="da-DK" u="none" dirty="0" smtClean="0"/>
              <a:t>Laura Lundy fremhæver følgende opmærksomheder: at inddragelse kan anskues som en individuel rettighed, hvilket kan betyde, at mere strukturelle og kontekstuelle forhold træder i baggrunden.</a:t>
            </a:r>
            <a:r>
              <a:rPr lang="da-DK" u="none" baseline="0" dirty="0" smtClean="0"/>
              <a:t> </a:t>
            </a:r>
          </a:p>
          <a:p>
            <a:pPr marL="171450" indent="-171450">
              <a:buFont typeface="Arial" panose="020B0604020202020204" pitchFamily="34" charset="0"/>
              <a:buChar char="•"/>
            </a:pPr>
            <a:endParaRPr lang="da-DK" u="sng" baseline="0" dirty="0" smtClean="0"/>
          </a:p>
          <a:p>
            <a:pPr marL="171450" indent="-171450">
              <a:buFont typeface="Wingdings" panose="05000000000000000000" pitchFamily="2" charset="2"/>
              <a:buChar char="Ø"/>
            </a:pPr>
            <a:r>
              <a:rPr lang="da-DK" u="none" baseline="0" dirty="0" smtClean="0"/>
              <a:t>Systemerne skal i baggrunden og barnet eller den unge frem på scenen i centrum.</a:t>
            </a:r>
            <a:endParaRPr lang="da-DK" u="none" dirty="0" smtClean="0"/>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Hos os åbner modellen</a:t>
            </a:r>
            <a:r>
              <a:rPr lang="da-DK" sz="1200" b="0" i="0" kern="1200" baseline="0" dirty="0" smtClean="0">
                <a:solidFill>
                  <a:schemeClr val="tx1"/>
                </a:solidFill>
                <a:effectLst/>
                <a:latin typeface="+mn-lt"/>
                <a:ea typeface="+mn-ea"/>
                <a:cs typeface="+mn-cs"/>
              </a:rPr>
              <a:t> </a:t>
            </a:r>
            <a:r>
              <a:rPr lang="da-DK" sz="1200" b="0" i="0" kern="1200" dirty="0" smtClean="0">
                <a:solidFill>
                  <a:schemeClr val="tx1"/>
                </a:solidFill>
                <a:effectLst/>
                <a:latin typeface="+mn-lt"/>
                <a:ea typeface="+mn-ea"/>
                <a:cs typeface="+mn-cs"/>
              </a:rPr>
              <a:t>måske også op for en generel</a:t>
            </a:r>
            <a:r>
              <a:rPr lang="da-DK" sz="1200" b="0" i="0" kern="1200" baseline="0" dirty="0" smtClean="0">
                <a:solidFill>
                  <a:schemeClr val="tx1"/>
                </a:solidFill>
                <a:effectLst/>
                <a:latin typeface="+mn-lt"/>
                <a:ea typeface="+mn-ea"/>
                <a:cs typeface="+mn-cs"/>
              </a:rPr>
              <a:t> </a:t>
            </a:r>
            <a:r>
              <a:rPr lang="da-DK" sz="1200" b="0" i="0" kern="1200" dirty="0" smtClean="0">
                <a:solidFill>
                  <a:schemeClr val="tx1"/>
                </a:solidFill>
                <a:effectLst/>
                <a:latin typeface="+mn-lt"/>
                <a:ea typeface="+mn-ea"/>
                <a:cs typeface="+mn-cs"/>
              </a:rPr>
              <a:t>snak om, hvad vi forstår ved inddragelse. Vores</a:t>
            </a:r>
            <a:r>
              <a:rPr lang="da-DK" sz="1200" b="0" i="0" kern="1200" baseline="0" dirty="0" smtClean="0">
                <a:solidFill>
                  <a:schemeClr val="tx1"/>
                </a:solidFill>
                <a:effectLst/>
                <a:latin typeface="+mn-lt"/>
                <a:ea typeface="+mn-ea"/>
                <a:cs typeface="+mn-cs"/>
              </a:rPr>
              <a:t> samarbejdspartnere i myndighed kan, som nævnt, ikke undlade at inddrage børn og unge, og vi skal bakke op om dette, så børne- og ungerådgiveren kan få adgang til at tale med de børn og unge vi yder en indsats eller anbringelse over for. Dialog med børne- og ungerådgiveren om, hvordan inddragelsen sker mest skånsom kan være hensigtsmæssig, så vi skal være i tæt samarbejde om dette. </a:t>
            </a:r>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 </a:t>
            </a:r>
          </a:p>
          <a:p>
            <a:r>
              <a:rPr lang="da-DK" sz="1200" b="0" i="0" kern="1200" baseline="0" dirty="0" smtClean="0">
                <a:solidFill>
                  <a:schemeClr val="tx1"/>
                </a:solidFill>
                <a:effectLst/>
                <a:latin typeface="+mn-lt"/>
                <a:ea typeface="+mn-ea"/>
                <a:cs typeface="+mn-cs"/>
              </a:rPr>
              <a:t>Vi vil formentlig opleve, at vores samarbejdspartnere rykker tættere på barnet og begynder at inddrage vores fælles børn og unge på en anden måde, da loven også lægger op til at inddragelse kan ske på mange måder. Barnet eller den unge skal tages med på råd i forhold til hvordan inddragelsen skal foregå og børne- og ungerådgiverne skal ind i en praksis, hvor de inddrager fra start til slut i et sagsforløb, og hvor de ligeså godt kan tage en </a:t>
            </a:r>
            <a:r>
              <a:rPr lang="da-DK" sz="1200" b="0" i="0" kern="1200" baseline="0" dirty="0" err="1" smtClean="0">
                <a:solidFill>
                  <a:schemeClr val="tx1"/>
                </a:solidFill>
                <a:effectLst/>
                <a:latin typeface="+mn-lt"/>
                <a:ea typeface="+mn-ea"/>
                <a:cs typeface="+mn-cs"/>
              </a:rPr>
              <a:t>walk</a:t>
            </a:r>
            <a:r>
              <a:rPr lang="da-DK" sz="1200" b="0" i="0" kern="1200" baseline="0" dirty="0" smtClean="0">
                <a:solidFill>
                  <a:schemeClr val="tx1"/>
                </a:solidFill>
                <a:effectLst/>
                <a:latin typeface="+mn-lt"/>
                <a:ea typeface="+mn-ea"/>
                <a:cs typeface="+mn-cs"/>
              </a:rPr>
              <a:t> and talk, et telefonopkald eller andet i forhold til at samtale med barnet eller den unge. </a:t>
            </a:r>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 </a:t>
            </a:r>
          </a:p>
          <a:p>
            <a:pPr marL="0" indent="0">
              <a:buFont typeface="Arial" panose="020B0604020202020204" pitchFamily="34" charset="0"/>
              <a:buNone/>
            </a:pPr>
            <a:endParaRPr lang="da-DK" dirty="0" smtClean="0"/>
          </a:p>
          <a:p>
            <a:pPr marL="171450" indent="-171450">
              <a:buFont typeface="Arial" panose="020B0604020202020204" pitchFamily="34" charset="0"/>
              <a:buChar char="•"/>
            </a:pPr>
            <a:endParaRPr lang="da-DK" dirty="0"/>
          </a:p>
        </p:txBody>
      </p:sp>
      <p:sp>
        <p:nvSpPr>
          <p:cNvPr id="4" name="Pladsholder til dato 3"/>
          <p:cNvSpPr>
            <a:spLocks noGrp="1"/>
          </p:cNvSpPr>
          <p:nvPr>
            <p:ph type="dt" idx="10"/>
          </p:nvPr>
        </p:nvSpPr>
        <p:spPr/>
        <p:txBody>
          <a:bodyPr/>
          <a:lstStyle/>
          <a:p>
            <a:fld id="{5BD4DDCB-19EE-401F-A05A-36E20ECF2D45}" type="datetime2">
              <a:rPr lang="da-DK" smtClean="0"/>
              <a:t>26. september 2023</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17</a:t>
            </a:fld>
            <a:endParaRPr lang="da-DK" dirty="0"/>
          </a:p>
        </p:txBody>
      </p:sp>
    </p:spTree>
    <p:extLst>
      <p:ext uri="{BB962C8B-B14F-4D97-AF65-F5344CB8AC3E}">
        <p14:creationId xmlns:p14="http://schemas.microsoft.com/office/powerpoint/2010/main" val="979134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baseline="0" dirty="0" smtClean="0"/>
              <a:t>Tilrettelæggelse samt proceskrav og fleksibilitet</a:t>
            </a:r>
          </a:p>
          <a:p>
            <a:pPr marL="0" indent="0">
              <a:buFont typeface="Arial" panose="020B0604020202020204" pitchFamily="34" charset="0"/>
              <a:buNone/>
            </a:pPr>
            <a:r>
              <a:rPr lang="da-DK" baseline="0" dirty="0" smtClean="0"/>
              <a:t>Vores samarbejdspartnere i myndighed skal arbejde for, at b</a:t>
            </a:r>
            <a:r>
              <a:rPr lang="da-DK" sz="1200" kern="1200" dirty="0" smtClean="0">
                <a:solidFill>
                  <a:schemeClr val="tx1"/>
                </a:solidFill>
                <a:effectLst/>
                <a:latin typeface="+mn-lt"/>
                <a:ea typeface="+mn-ea"/>
                <a:cs typeface="+mn-cs"/>
              </a:rPr>
              <a:t>arnets eller den unges</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ret til inddragelse tænkes ind fra allerførste øjeblik,</a:t>
            </a:r>
            <a:r>
              <a:rPr lang="da-DK" sz="1200" kern="1200" baseline="0" dirty="0" smtClean="0">
                <a:solidFill>
                  <a:schemeClr val="tx1"/>
                </a:solidFill>
                <a:effectLst/>
                <a:latin typeface="+mn-lt"/>
                <a:ea typeface="+mn-ea"/>
                <a:cs typeface="+mn-cs"/>
              </a:rPr>
              <a:t> de</a:t>
            </a:r>
            <a:r>
              <a:rPr lang="da-DK" sz="1200" kern="1200" dirty="0" smtClean="0">
                <a:solidFill>
                  <a:schemeClr val="tx1"/>
                </a:solidFill>
                <a:effectLst/>
                <a:latin typeface="+mn-lt"/>
                <a:ea typeface="+mn-ea"/>
                <a:cs typeface="+mn-cs"/>
              </a:rPr>
              <a:t> får kendskab til en sag.</a:t>
            </a:r>
            <a:r>
              <a:rPr lang="da-DK" sz="1200" kern="1200" baseline="0" dirty="0" smtClean="0">
                <a:solidFill>
                  <a:schemeClr val="tx1"/>
                </a:solidFill>
                <a:effectLst/>
                <a:latin typeface="+mn-lt"/>
                <a:ea typeface="+mn-ea"/>
                <a:cs typeface="+mn-cs"/>
              </a:rPr>
              <a:t> </a:t>
            </a:r>
          </a:p>
          <a:p>
            <a:pPr marL="0" indent="0">
              <a:buFont typeface="Arial" panose="020B0604020202020204" pitchFamily="34" charset="0"/>
              <a:buNone/>
            </a:pPr>
            <a:r>
              <a:rPr lang="da-DK" sz="1200" kern="1200" baseline="0" dirty="0" smtClean="0">
                <a:solidFill>
                  <a:schemeClr val="tx1"/>
                </a:solidFill>
                <a:effectLst/>
                <a:latin typeface="+mn-lt"/>
                <a:ea typeface="+mn-ea"/>
                <a:cs typeface="+mn-cs"/>
              </a:rPr>
              <a:t>Kendskabet til bekymring om et barn eller ung kan </a:t>
            </a:r>
            <a:r>
              <a:rPr lang="da-DK" sz="1200" kern="1200" dirty="0" smtClean="0">
                <a:solidFill>
                  <a:schemeClr val="tx1"/>
                </a:solidFill>
                <a:effectLst/>
                <a:latin typeface="+mn-lt"/>
                <a:ea typeface="+mn-ea"/>
                <a:cs typeface="+mn-cs"/>
              </a:rPr>
              <a:t>for eksempel ske enten via en underretning eller eksempelvis en henvendelse fra forældre eller fra os eller andre.</a:t>
            </a:r>
          </a:p>
          <a:p>
            <a:pPr marL="0" indent="0">
              <a:buFont typeface="Arial" panose="020B0604020202020204" pitchFamily="34" charset="0"/>
              <a:buNone/>
            </a:pPr>
            <a:r>
              <a:rPr lang="da-DK" sz="1200" kern="1200" baseline="0" dirty="0" smtClean="0">
                <a:solidFill>
                  <a:schemeClr val="tx1"/>
                </a:solidFill>
                <a:effectLst/>
                <a:latin typeface="+mn-lt"/>
                <a:ea typeface="+mn-ea"/>
                <a:cs typeface="+mn-cs"/>
              </a:rPr>
              <a:t>Og det gælder, at alle børn, </a:t>
            </a:r>
            <a:r>
              <a:rPr lang="da-DK" sz="1200" kern="1200" dirty="0" smtClean="0">
                <a:solidFill>
                  <a:schemeClr val="tx1"/>
                </a:solidFill>
                <a:effectLst/>
                <a:latin typeface="+mn-lt"/>
                <a:ea typeface="+mn-ea"/>
                <a:cs typeface="+mn-cs"/>
              </a:rPr>
              <a:t>der har brug for støtte, hjælp eller kompensation i</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forbindelse med et barn med fysisk eller psykisk funktionsnedsættelse, skal inddrages</a:t>
            </a:r>
            <a:r>
              <a:rPr lang="da-DK" sz="1200" kern="1200" baseline="0" dirty="0" smtClean="0">
                <a:solidFill>
                  <a:schemeClr val="tx1"/>
                </a:solidFill>
                <a:effectLst/>
                <a:latin typeface="+mn-lt"/>
                <a:ea typeface="+mn-ea"/>
                <a:cs typeface="+mn-cs"/>
              </a:rPr>
              <a:t> og tales med fra start. </a:t>
            </a:r>
          </a:p>
          <a:p>
            <a:pPr marL="0" indent="0">
              <a:buFont typeface="Arial" panose="020B0604020202020204" pitchFamily="34" charset="0"/>
              <a:buNone/>
            </a:pPr>
            <a:endParaRPr lang="da-DK"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da-DK" sz="1200" kern="1200" baseline="0" dirty="0" smtClean="0">
                <a:solidFill>
                  <a:schemeClr val="tx1"/>
                </a:solidFill>
                <a:effectLst/>
                <a:latin typeface="+mn-lt"/>
                <a:ea typeface="+mn-ea"/>
                <a:cs typeface="+mn-cs"/>
              </a:rPr>
              <a:t>Chefer, ledere og medarbejdere i myndighed vil skulle rette særlig opmærksomhed på, at man ikke kan undlade at tale med børn, uanset om problematikken er af social karakter eller bunder i, at barnet eller den unge har en fysisk eller psykisk funktionsnedsættelse, medmindre helt særlige forhold taler herfor.  </a:t>
            </a:r>
          </a:p>
          <a:p>
            <a:pPr marL="0" indent="0">
              <a:buFont typeface="Arial" panose="020B0604020202020204" pitchFamily="34" charset="0"/>
              <a:buNone/>
            </a:pPr>
            <a:endParaRPr lang="da-DK"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da-DK" sz="1200" kern="1200" baseline="0" dirty="0" smtClean="0">
                <a:solidFill>
                  <a:schemeClr val="tx1"/>
                </a:solidFill>
                <a:effectLst/>
                <a:latin typeface="+mn-lt"/>
                <a:ea typeface="+mn-ea"/>
                <a:cs typeface="+mn-cs"/>
              </a:rPr>
              <a:t>Derudover skal relevante fagpersoner inddrages af myndighed i forbindelse med underretninger og henvendelser, og det kan få den betydning for vores praksis, at vi vil opleve efterspørgsel på vores input tidligere i forløbet, end vi måske oplever i dag. </a:t>
            </a:r>
          </a:p>
          <a:p>
            <a:endParaRPr lang="da-DK" dirty="0" smtClean="0"/>
          </a:p>
          <a:p>
            <a:pPr marL="0" indent="0">
              <a:buFont typeface="Arial" panose="020B0604020202020204" pitchFamily="34" charset="0"/>
              <a:buNone/>
            </a:pPr>
            <a:r>
              <a:rPr lang="da-DK" baseline="0" dirty="0" smtClean="0"/>
              <a:t>For at kunne leve op til de intentioner i barnets lov skal vi, som </a:t>
            </a:r>
            <a:r>
              <a:rPr lang="da-DK" baseline="0" dirty="0" err="1" smtClean="0"/>
              <a:t>udførere</a:t>
            </a:r>
            <a:r>
              <a:rPr lang="da-DK" baseline="0" dirty="0" smtClean="0"/>
              <a:t>, ligesom vi kender det fra i dag, inviteres ind i samarbejdet om barnet eller den unge, og vi skal tage aktivt del i at sikre, at indsatser mv. passer til de behov, barnet eller den unge har. </a:t>
            </a:r>
          </a:p>
          <a:p>
            <a:pPr marL="0" indent="0">
              <a:buFont typeface="Arial" panose="020B0604020202020204" pitchFamily="34" charset="0"/>
              <a:buNone/>
            </a:pPr>
            <a:endParaRPr lang="da-DK" baseline="0" dirty="0" smtClean="0"/>
          </a:p>
          <a:p>
            <a:pPr marL="0" indent="0">
              <a:buFont typeface="Arial" panose="020B0604020202020204" pitchFamily="34" charset="0"/>
              <a:buNone/>
            </a:pPr>
            <a:r>
              <a:rPr lang="da-DK" baseline="0" dirty="0" smtClean="0"/>
              <a:t>Vi har også en helt særlig forpligtelse til at give rådgiver i myndighed besked om ændringer i barnets eller den unges udvikling, så der kan handles tidligt ved behov for justeringer af indsatser. </a:t>
            </a:r>
          </a:p>
          <a:p>
            <a:pPr marL="0" indent="0">
              <a:buFont typeface="Arial" panose="020B0604020202020204" pitchFamily="34" charset="0"/>
              <a:buNone/>
            </a:pPr>
            <a:endParaRPr lang="da-DK" baseline="0" dirty="0" smtClean="0"/>
          </a:p>
          <a:p>
            <a:pPr marL="0" indent="0">
              <a:buFont typeface="Arial" panose="020B0604020202020204" pitchFamily="34" charset="0"/>
              <a:buNone/>
            </a:pPr>
            <a:r>
              <a:rPr lang="da-DK" baseline="0" dirty="0" smtClean="0"/>
              <a:t>Derudover er vi fortsat underlagt skærpet underretningspligt. Det kan være dilemmafyldt at skrive en underretning, og måske tænker vi, at eftersom der allerede er en indsats i gang, så skal der ikke underrettes yderligere. Det skal der dog, hvis barnets eller den unges trivsel forværres, eller der sker nye ting i sagen, som giver anledning til nye bekymringer. </a:t>
            </a:r>
          </a:p>
          <a:p>
            <a:pPr marL="0" indent="0">
              <a:buFont typeface="Arial" panose="020B0604020202020204" pitchFamily="34" charset="0"/>
              <a:buNone/>
            </a:pPr>
            <a:endParaRPr lang="da-DK" baseline="0" dirty="0" smtClean="0"/>
          </a:p>
          <a:p>
            <a:pPr marL="0" indent="0">
              <a:buFont typeface="Arial" panose="020B0604020202020204" pitchFamily="34" charset="0"/>
              <a:buNone/>
            </a:pPr>
            <a:r>
              <a:rPr lang="da-DK" b="1" baseline="0" dirty="0" smtClean="0"/>
              <a:t>Planer:</a:t>
            </a:r>
          </a:p>
          <a:p>
            <a:pPr marL="0" indent="0">
              <a:buFont typeface="Arial" panose="020B0604020202020204" pitchFamily="34" charset="0"/>
              <a:buNone/>
            </a:pPr>
            <a:r>
              <a:rPr lang="da-DK" baseline="0" dirty="0" smtClean="0"/>
              <a:t>Noget andet, der bliver anderledes for os, er de nye proceskrav vedr. planer.</a:t>
            </a:r>
          </a:p>
          <a:p>
            <a:pPr marL="0" indent="0">
              <a:buFont typeface="Arial" panose="020B0604020202020204" pitchFamily="34" charset="0"/>
              <a:buNone/>
            </a:pPr>
            <a:r>
              <a:rPr lang="da-DK" baseline="0" dirty="0" smtClean="0"/>
              <a:t>Barnets lov viderefører ikke krav om, at der skal udarbejdes en plan for indsatser, ud over anbringelse, og det betyder, at vi heller ikke altid vil få en plan at styre ud fra. </a:t>
            </a:r>
          </a:p>
          <a:p>
            <a:pPr marL="0" indent="0">
              <a:buFont typeface="Arial" panose="020B0604020202020204" pitchFamily="34" charset="0"/>
              <a:buNone/>
            </a:pPr>
            <a:endParaRPr lang="da-DK" baseline="0" dirty="0" smtClean="0"/>
          </a:p>
          <a:p>
            <a:pPr marL="0" indent="0">
              <a:buFont typeface="Arial" panose="020B0604020202020204" pitchFamily="34" charset="0"/>
              <a:buNone/>
            </a:pPr>
            <a:r>
              <a:rPr lang="da-DK" baseline="0" dirty="0" smtClean="0"/>
              <a:t>Der kommer også ændringer, i forhold til hvordan der skal følges op på støtte osv. </a:t>
            </a:r>
          </a:p>
          <a:p>
            <a:pPr marL="0" indent="0">
              <a:buFont typeface="Arial" panose="020B0604020202020204" pitchFamily="34" charset="0"/>
              <a:buNone/>
            </a:pPr>
            <a:endParaRPr lang="da-DK" baseline="0" dirty="0" smtClean="0"/>
          </a:p>
          <a:p>
            <a:pPr marL="0" indent="0">
              <a:buFont typeface="Arial" panose="020B0604020202020204" pitchFamily="34" charset="0"/>
              <a:buNone/>
            </a:pPr>
            <a:r>
              <a:rPr lang="da-DK" baseline="0" dirty="0" smtClean="0"/>
              <a:t>Vores nuværende omdrejningspunkt for både styring og opfølgning er bl.a. fastlagte kadencer for opfølgninger og revidering af planer, og med barnets lov er der lagt op til en større fleksibilitet, i forhold til hvordan dette skal gribes an fremadrettet.    </a:t>
            </a:r>
          </a:p>
          <a:p>
            <a:pPr marL="0" indent="0">
              <a:buFont typeface="Arial" panose="020B0604020202020204" pitchFamily="34" charset="0"/>
              <a:buNone/>
            </a:pPr>
            <a:endParaRPr lang="da-DK" baseline="0" dirty="0" smtClean="0"/>
          </a:p>
          <a:p>
            <a:pPr marL="0" indent="0">
              <a:buFont typeface="Arial" panose="020B0604020202020204" pitchFamily="34" charset="0"/>
              <a:buNone/>
            </a:pPr>
            <a:r>
              <a:rPr lang="da-DK" baseline="0" dirty="0" smtClean="0"/>
              <a:t>Det kan få den betydning for os, at vores dialog med både barnet, den unge, familien og børne- og ungerådgiverne skal være endnu tættere og måske også i højere grad end i dag, foranlediget af os selv. </a:t>
            </a:r>
          </a:p>
          <a:p>
            <a:pPr marL="0" indent="0">
              <a:buFont typeface="Arial" panose="020B0604020202020204" pitchFamily="34" charset="0"/>
              <a:buNone/>
            </a:pPr>
            <a:endParaRPr lang="da-DK" baseline="0" dirty="0" smtClean="0"/>
          </a:p>
          <a:p>
            <a:pPr marL="0" indent="0">
              <a:buFont typeface="Arial" panose="020B0604020202020204" pitchFamily="34" charset="0"/>
              <a:buNone/>
            </a:pPr>
            <a:r>
              <a:rPr lang="da-DK" baseline="0" dirty="0" smtClean="0"/>
              <a:t>At der sker de ændringer på myndighedsområdet fordrer til, at vi sammen med børne- og ungerådgiverne drøfter, hvad der er meningsgivende i forhold til opfølgning og kadence for barnet eller den unge.</a:t>
            </a:r>
          </a:p>
          <a:p>
            <a:pPr marL="0" indent="0">
              <a:buFont typeface="Arial" panose="020B0604020202020204" pitchFamily="34" charset="0"/>
              <a:buNone/>
            </a:pPr>
            <a:endParaRPr lang="da-DK" baseline="0" dirty="0" smtClean="0"/>
          </a:p>
          <a:p>
            <a:pPr marL="0" indent="0">
              <a:buFont typeface="Arial" panose="020B0604020202020204" pitchFamily="34" charset="0"/>
              <a:buNone/>
            </a:pPr>
            <a:r>
              <a:rPr lang="da-DK" baseline="0" dirty="0" smtClean="0"/>
              <a:t>At vi ikke nødvendigvis får en plan at styre ud fra, kan få den betydning, at der bliver lagt større vægt på vores dokumentation omkring de tiltag, vi sætter i gang for at dække barnets eller den unges behov. </a:t>
            </a:r>
          </a:p>
          <a:p>
            <a:pPr marL="0" indent="0">
              <a:buFont typeface="Arial" panose="020B0604020202020204" pitchFamily="34" charset="0"/>
              <a:buNone/>
            </a:pPr>
            <a:endParaRPr lang="da-DK" baseline="0" dirty="0" smtClean="0"/>
          </a:p>
          <a:p>
            <a:pPr marL="0" indent="0">
              <a:buFont typeface="Arial" panose="020B0604020202020204" pitchFamily="34" charset="0"/>
              <a:buNone/>
            </a:pPr>
            <a:r>
              <a:rPr lang="da-DK" baseline="0" dirty="0" smtClean="0"/>
              <a:t>Vores udgangspunkt for at tilrettelægge støtte til barnet eller den unge vil være den faglige vurdering, beslutning og/eller afgørelse om støtte, som myndighed har lavet.  </a:t>
            </a:r>
          </a:p>
          <a:p>
            <a:pPr marL="0" indent="0">
              <a:buFont typeface="Arial" panose="020B0604020202020204" pitchFamily="34" charset="0"/>
              <a:buNone/>
            </a:pPr>
            <a:endParaRPr lang="da-DK" baseline="0" dirty="0" smtClean="0"/>
          </a:p>
          <a:p>
            <a:pPr marL="0" indent="0">
              <a:buFont typeface="Arial" panose="020B0604020202020204" pitchFamily="34" charset="0"/>
              <a:buNone/>
            </a:pPr>
            <a:endParaRPr lang="da-DK" sz="1200" kern="1200" baseline="0" dirty="0" smtClean="0">
              <a:solidFill>
                <a:schemeClr val="tx1"/>
              </a:solidFill>
              <a:effectLst/>
              <a:latin typeface="+mn-lt"/>
              <a:ea typeface="+mn-ea"/>
              <a:cs typeface="+mn-cs"/>
            </a:endParaRPr>
          </a:p>
          <a:p>
            <a:endParaRPr lang="da-DK" sz="1200" b="0" kern="1200" baseline="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764A3D8C-5A55-4621-97E7-6D8B060F37E2}" type="slidenum">
              <a:rPr lang="da-DK" smtClean="0"/>
              <a:t>18</a:t>
            </a:fld>
            <a:endParaRPr lang="da-DK" dirty="0"/>
          </a:p>
        </p:txBody>
      </p:sp>
    </p:spTree>
    <p:extLst>
      <p:ext uri="{BB962C8B-B14F-4D97-AF65-F5344CB8AC3E}">
        <p14:creationId xmlns:p14="http://schemas.microsoft.com/office/powerpoint/2010/main" val="2354945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b="1" baseline="0" dirty="0" smtClean="0"/>
              <a:t>Kontinuitet og stabilitet for barnet i hverdagen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b="0" baseline="0" dirty="0" smtClean="0"/>
              <a:t>Som følge af barnets lov skal sagsbehandlingen tilrettelægges, så myndighed i nyopstartede børnefaglige undersøgelser altid skal koble to rådgivere på væsentlige møder, og der skal også være to rådgivere på det personrettede tilsyn i anbringelser.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da-DK" sz="1200" b="0"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b="0" baseline="0" dirty="0" smtClean="0"/>
              <a:t>For os, der yder tidligt forbyggende støtte, sideløbende med at der er en BFU i gang, vil det betyde at vi vil kunne blive kontaktet af to forskellige børne- og ungerådgivere i samarbejdet.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da-DK" sz="1200" b="0"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b="0" baseline="0" dirty="0" smtClean="0"/>
              <a:t>For os, der tilbyder anbringelse, vil det betyde, at barnet eller den unge får to børne- og ungerådgiverkontakter i forbindelse med tilsynsbesøg.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da-DK" sz="1200" b="0" i="1"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b="0" i="0" baseline="0" dirty="0" smtClean="0">
                <a:solidFill>
                  <a:schemeClr val="tx1"/>
                </a:solidFill>
              </a:rPr>
              <a:t>Vores samarbejdspartnere i myndighed skal derudover sikre en fast praksis, der understøtter, at børn og de unge tilbydes en bisidder, og når børn og unge er anbragt, skal de tilbydes en venskabsfamilie, når de fx er anbragt på børne- og ungehjem.</a:t>
            </a:r>
            <a:r>
              <a:rPr lang="da-DK" sz="1400" b="0" i="0" baseline="0" dirty="0" smtClean="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da-DK" sz="1400" b="0" i="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400" b="0" i="0" baseline="0" dirty="0" smtClean="0">
                <a:solidFill>
                  <a:schemeClr val="tx1"/>
                </a:solidFill>
              </a:rPr>
              <a:t>Formålet er, at barnet eller den unge får adgang til et netværk udover familie, evt. anbringelsessted og det professionelle netværk, der kan hjælpe og støtte i, at der sikres en høj grad af kontinuerlighed, stabilitet, og at rettigheder for barnet eller den unge holdes i hævd.  </a:t>
            </a:r>
          </a:p>
          <a:p>
            <a:endParaRPr lang="da-DK" b="1" baseline="0" dirty="0" smtClean="0"/>
          </a:p>
          <a:p>
            <a:r>
              <a:rPr lang="da-DK" b="0" baseline="0" dirty="0" smtClean="0"/>
              <a:t>Som udfører har vi meget tidligt adgang til en større viden om barnet, den unge eller familien, som myndighed ikke har. </a:t>
            </a:r>
          </a:p>
          <a:p>
            <a:r>
              <a:rPr lang="da-DK" b="0" baseline="0" dirty="0" smtClean="0"/>
              <a:t>Netop for at sikre kontinuitet og stabilitet er det vigtigt, at der er et passende tilbageløb af viden til myndighed ved behov for mulige ændringer i støtten. </a:t>
            </a:r>
          </a:p>
          <a:p>
            <a:endParaRPr lang="da-DK" b="0" baseline="0" dirty="0" smtClean="0"/>
          </a:p>
          <a:p>
            <a:r>
              <a:rPr lang="da-DK" b="0" baseline="0" dirty="0" smtClean="0"/>
              <a:t>Vi har også selv brug for gennemsigtighed i processerne med myndighed, således vi kan støtte børn, unge og familier i at forstå, oversætte og bygge bro. </a:t>
            </a:r>
          </a:p>
          <a:p>
            <a:endParaRPr lang="da-DK" b="0" baseline="0" dirty="0" smtClean="0"/>
          </a:p>
          <a:p>
            <a:r>
              <a:rPr lang="da-DK" b="0" baseline="0" dirty="0" smtClean="0"/>
              <a:t>Førnævnte VIVE- og PWC-rapporter peger endvidere på, at et positivt samarbejde mellem fagprofessionelle fordrer til tryghed i indsatser og relationer. Dernæst er det yderst hjælpsomt for børn, unge og familier, hvis de ikke står alene med koordineringen af deres indsatser. </a:t>
            </a:r>
          </a:p>
          <a:p>
            <a:endParaRPr lang="da-DK" b="1" baseline="0" dirty="0" smtClean="0"/>
          </a:p>
          <a:p>
            <a:endParaRPr lang="da-DK" b="1" baseline="0" dirty="0" smtClean="0"/>
          </a:p>
          <a:p>
            <a:endParaRPr lang="da-DK" b="1" baseline="0" dirty="0" smtClean="0"/>
          </a:p>
          <a:p>
            <a:endParaRPr lang="da-DK" b="1" baseline="0" dirty="0" smtClean="0"/>
          </a:p>
          <a:p>
            <a:endParaRPr lang="da-DK" sz="1000" b="0" i="1" baseline="0" dirty="0" smtClean="0">
              <a:solidFill>
                <a:schemeClr val="tx1"/>
              </a:solidFill>
            </a:endParaRPr>
          </a:p>
          <a:p>
            <a:endParaRPr lang="da-DK" sz="1000" b="0" i="1" baseline="0" dirty="0" smtClean="0">
              <a:solidFill>
                <a:schemeClr val="tx1"/>
              </a:solidFill>
            </a:endParaRPr>
          </a:p>
          <a:p>
            <a:endParaRPr lang="da-DK" sz="1000" b="0" i="1" baseline="0" dirty="0" smtClean="0">
              <a:solidFill>
                <a:schemeClr val="tx1"/>
              </a:solidFill>
            </a:endParaRPr>
          </a:p>
          <a:p>
            <a:endParaRPr lang="da-DK" sz="1200" kern="1200" dirty="0" smtClean="0">
              <a:solidFill>
                <a:schemeClr val="tx1"/>
              </a:solidFill>
              <a:effectLst/>
              <a:latin typeface="+mn-lt"/>
              <a:ea typeface="+mn-ea"/>
              <a:cs typeface="+mn-cs"/>
            </a:endParaRPr>
          </a:p>
          <a:p>
            <a:endParaRPr lang="da-DK" dirty="0" smtClean="0"/>
          </a:p>
          <a:p>
            <a:endParaRPr lang="da-DK" sz="1200" b="0" kern="1200" baseline="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764A3D8C-5A55-4621-97E7-6D8B060F37E2}" type="slidenum">
              <a:rPr lang="da-DK" smtClean="0"/>
              <a:t>19</a:t>
            </a:fld>
            <a:endParaRPr lang="da-DK" dirty="0"/>
          </a:p>
        </p:txBody>
      </p:sp>
    </p:spTree>
    <p:extLst>
      <p:ext uri="{BB962C8B-B14F-4D97-AF65-F5344CB8AC3E}">
        <p14:creationId xmlns:p14="http://schemas.microsoft.com/office/powerpoint/2010/main" val="3799290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800" b="0" baseline="0" dirty="0" smtClean="0"/>
              <a:t>Slidepakken indeholde en kort introduktion til barnets lov. </a:t>
            </a:r>
          </a:p>
          <a:p>
            <a:endParaRPr lang="da-DK" sz="800" b="0" baseline="0" dirty="0" smtClean="0"/>
          </a:p>
          <a:p>
            <a:r>
              <a:rPr lang="da-DK" sz="800" b="0" baseline="0" dirty="0" smtClean="0"/>
              <a:t>For mere viden om barnets lov se fx: </a:t>
            </a:r>
          </a:p>
          <a:p>
            <a:endParaRPr lang="da-DK" sz="8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kern="1200" dirty="0" smtClean="0">
                <a:solidFill>
                  <a:schemeClr val="tx1"/>
                </a:solidFill>
                <a:effectLst/>
                <a:latin typeface="+mn-lt"/>
                <a:ea typeface="+mn-ea"/>
                <a:cs typeface="+mn-cs"/>
              </a:rPr>
              <a:t>E-læringsforløb</a:t>
            </a:r>
            <a:r>
              <a:rPr lang="da-DK" sz="1000" kern="1200" dirty="0" smtClean="0">
                <a:solidFill>
                  <a:schemeClr val="tx1"/>
                </a:solidFill>
                <a:effectLst/>
                <a:latin typeface="+mn-lt"/>
                <a:ea typeface="+mn-ea"/>
                <a:cs typeface="+mn-cs"/>
              </a:rPr>
              <a:t> om de centrale temaer og nye bestemmelser i barnets lov. Medarbejdere og ledere på myndighedsområdet samt alle med interesse for barnets lov kan fleksibelt tilgå alle eller udvalgte moduler i e-læringen afhængigt af behov, og ledelsen har mulighed for at bruge e-lærings-forløbet målrettet som afsæt for drøftelser af ny praksis i egen organisation (</a:t>
            </a:r>
            <a:r>
              <a:rPr lang="da-DK" sz="1000" u="sng" kern="1200" dirty="0" smtClean="0">
                <a:solidFill>
                  <a:schemeClr val="tx1"/>
                </a:solidFill>
                <a:effectLst/>
                <a:latin typeface="+mn-lt"/>
                <a:ea typeface="+mn-ea"/>
                <a:cs typeface="+mn-cs"/>
                <a:hlinkClick r:id="rId3"/>
              </a:rPr>
              <a:t>Implementering af barnets lov i praksis - bliv klædt på med kurser og e-læring | VIA</a:t>
            </a:r>
            <a:r>
              <a:rPr lang="da-DK" sz="1000" kern="1200" dirty="0" smtClean="0">
                <a:solidFill>
                  <a:schemeClr val="tx1"/>
                </a:solidFill>
                <a:effectLst/>
                <a:latin typeface="+mn-lt"/>
                <a:ea typeface="+mn-ea"/>
                <a:cs typeface="+mn-cs"/>
              </a:rPr>
              <a:t>)</a:t>
            </a:r>
          </a:p>
          <a:p>
            <a:endParaRPr lang="da-DK" sz="8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kern="1200" dirty="0" smtClean="0">
                <a:solidFill>
                  <a:schemeClr val="tx1"/>
                </a:solidFill>
                <a:effectLst/>
                <a:latin typeface="+mn-lt"/>
                <a:ea typeface="+mn-ea"/>
                <a:cs typeface="+mn-cs"/>
              </a:rPr>
              <a:t>I september og oktober 2023 tilbydes tematiserede </a:t>
            </a:r>
            <a:r>
              <a:rPr lang="da-DK" sz="1000" b="1" kern="1200" dirty="0" err="1" smtClean="0">
                <a:solidFill>
                  <a:schemeClr val="tx1"/>
                </a:solidFill>
                <a:effectLst/>
                <a:latin typeface="+mn-lt"/>
                <a:ea typeface="+mn-ea"/>
                <a:cs typeface="+mn-cs"/>
              </a:rPr>
              <a:t>webinarer</a:t>
            </a:r>
            <a:r>
              <a:rPr lang="da-DK" sz="1000" kern="1200" dirty="0" smtClean="0">
                <a:solidFill>
                  <a:schemeClr val="tx1"/>
                </a:solidFill>
                <a:effectLst/>
                <a:latin typeface="+mn-lt"/>
                <a:ea typeface="+mn-ea"/>
                <a:cs typeface="+mn-cs"/>
              </a:rPr>
              <a:t> målrettet alle børne- og ungerådgivere i landets kommuner om barnets lov. </a:t>
            </a:r>
            <a:r>
              <a:rPr lang="da-DK" sz="1000" kern="1200" dirty="0" err="1" smtClean="0">
                <a:solidFill>
                  <a:schemeClr val="tx1"/>
                </a:solidFill>
                <a:effectLst/>
                <a:latin typeface="+mn-lt"/>
                <a:ea typeface="+mn-ea"/>
                <a:cs typeface="+mn-cs"/>
              </a:rPr>
              <a:t>Webinarerne</a:t>
            </a:r>
            <a:r>
              <a:rPr lang="da-DK" sz="1000" kern="1200" dirty="0" smtClean="0">
                <a:solidFill>
                  <a:schemeClr val="tx1"/>
                </a:solidFill>
                <a:effectLst/>
                <a:latin typeface="+mn-lt"/>
                <a:ea typeface="+mn-ea"/>
                <a:cs typeface="+mn-cs"/>
              </a:rPr>
              <a:t> optages og kan efterfølgende tilgås af alle interesserede  (se </a:t>
            </a:r>
            <a:r>
              <a:rPr lang="da-DK" sz="1000" u="sng" kern="1200" dirty="0" err="1" smtClean="0">
                <a:solidFill>
                  <a:schemeClr val="tx1"/>
                </a:solidFill>
                <a:effectLst/>
                <a:latin typeface="+mn-lt"/>
                <a:ea typeface="+mn-ea"/>
                <a:cs typeface="+mn-cs"/>
                <a:hlinkClick r:id="rId4"/>
              </a:rPr>
              <a:t>Webinar</a:t>
            </a:r>
            <a:r>
              <a:rPr lang="da-DK" sz="1000" u="sng" kern="1200" dirty="0" smtClean="0">
                <a:solidFill>
                  <a:schemeClr val="tx1"/>
                </a:solidFill>
                <a:effectLst/>
                <a:latin typeface="+mn-lt"/>
                <a:ea typeface="+mn-ea"/>
                <a:cs typeface="+mn-cs"/>
                <a:hlinkClick r:id="rId4"/>
              </a:rPr>
              <a:t> om det nye </a:t>
            </a:r>
            <a:r>
              <a:rPr lang="da-DK" sz="1000" u="sng" kern="1200" dirty="0" err="1" smtClean="0">
                <a:solidFill>
                  <a:schemeClr val="tx1"/>
                </a:solidFill>
                <a:effectLst/>
                <a:latin typeface="+mn-lt"/>
                <a:ea typeface="+mn-ea"/>
                <a:cs typeface="+mn-cs"/>
                <a:hlinkClick r:id="rId4"/>
              </a:rPr>
              <a:t>mindset</a:t>
            </a:r>
            <a:r>
              <a:rPr lang="da-DK" sz="1000" u="sng" kern="1200" dirty="0" smtClean="0">
                <a:solidFill>
                  <a:schemeClr val="tx1"/>
                </a:solidFill>
                <a:effectLst/>
                <a:latin typeface="+mn-lt"/>
                <a:ea typeface="+mn-ea"/>
                <a:cs typeface="+mn-cs"/>
                <a:hlinkClick r:id="rId4"/>
              </a:rPr>
              <a:t> i barnets handleplan/ungeplanen | VIA</a:t>
            </a:r>
            <a:r>
              <a:rPr lang="da-DK" sz="1000" kern="1200" dirty="0" smtClean="0">
                <a:solidFill>
                  <a:schemeClr val="tx1"/>
                </a:solidFill>
                <a:effectLst/>
                <a:latin typeface="+mn-lt"/>
                <a:ea typeface="+mn-ea"/>
                <a:cs typeface="+mn-cs"/>
              </a:rPr>
              <a:t>).</a:t>
            </a:r>
          </a:p>
          <a:p>
            <a:endParaRPr lang="da-DK" sz="8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kern="1200" dirty="0" smtClean="0">
                <a:solidFill>
                  <a:schemeClr val="tx1"/>
                </a:solidFill>
                <a:effectLst/>
                <a:latin typeface="+mn-lt"/>
                <a:ea typeface="+mn-ea"/>
                <a:cs typeface="+mn-cs"/>
              </a:rPr>
              <a:t>Primo november 2023 offentliggøres en </a:t>
            </a:r>
            <a:r>
              <a:rPr lang="da-DK" sz="1000" b="1" kern="1200" dirty="0" smtClean="0">
                <a:solidFill>
                  <a:schemeClr val="tx1"/>
                </a:solidFill>
                <a:effectLst/>
                <a:latin typeface="+mn-lt"/>
                <a:ea typeface="+mn-ea"/>
                <a:cs typeface="+mn-cs"/>
              </a:rPr>
              <a:t>håndbog om barnets lov</a:t>
            </a:r>
            <a:r>
              <a:rPr lang="da-DK" sz="1000" kern="1200" dirty="0" smtClean="0">
                <a:solidFill>
                  <a:schemeClr val="tx1"/>
                </a:solidFill>
                <a:effectLst/>
                <a:latin typeface="+mn-lt"/>
                <a:ea typeface="+mn-ea"/>
                <a:cs typeface="+mn-cs"/>
              </a:rPr>
              <a:t>. Håndbogen er et opslagsværk for ledere og rådgivere, som beskriver ændringer i loven og giver inspiration til, hvordan den nye lov kan omsættes i praksis. Håndbogen bliver frit tilgængeligt i en digitalversion</a:t>
            </a:r>
            <a:r>
              <a:rPr lang="da-DK" sz="1000" kern="1200" baseline="0" dirty="0" smtClean="0">
                <a:solidFill>
                  <a:schemeClr val="tx1"/>
                </a:solidFill>
                <a:effectLst/>
                <a:latin typeface="+mn-lt"/>
                <a:ea typeface="+mn-ea"/>
                <a:cs typeface="+mn-cs"/>
              </a:rPr>
              <a:t> og kan bruges af alle med interesse for barnets lov. </a:t>
            </a:r>
            <a:endParaRPr lang="da-DK" sz="1000" kern="1200" dirty="0" smtClean="0">
              <a:solidFill>
                <a:schemeClr val="tx1"/>
              </a:solidFill>
              <a:effectLst/>
              <a:latin typeface="+mn-lt"/>
              <a:ea typeface="+mn-ea"/>
              <a:cs typeface="+mn-cs"/>
            </a:endParaRPr>
          </a:p>
          <a:p>
            <a:endParaRPr lang="da-DK" sz="1000" b="0" baseline="0" dirty="0" smtClean="0"/>
          </a:p>
        </p:txBody>
      </p:sp>
      <p:sp>
        <p:nvSpPr>
          <p:cNvPr id="4" name="Pladsholder til dato 3"/>
          <p:cNvSpPr>
            <a:spLocks noGrp="1"/>
          </p:cNvSpPr>
          <p:nvPr>
            <p:ph type="dt" idx="10"/>
          </p:nvPr>
        </p:nvSpPr>
        <p:spPr/>
        <p:txBody>
          <a:bodyPr/>
          <a:lstStyle/>
          <a:p>
            <a:fld id="{5B5AD5CE-2F3D-4807-9EE4-047ABF0BCD2E}"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2</a:t>
            </a:fld>
            <a:endParaRPr lang="da-DK" dirty="0"/>
          </a:p>
        </p:txBody>
      </p:sp>
    </p:spTree>
    <p:extLst>
      <p:ext uri="{BB962C8B-B14F-4D97-AF65-F5344CB8AC3E}">
        <p14:creationId xmlns:p14="http://schemas.microsoft.com/office/powerpoint/2010/main" val="287833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a:p>
            <a:endParaRPr lang="da-DK" baseline="0" dirty="0" smtClean="0"/>
          </a:p>
          <a:p>
            <a:endParaRPr lang="da-DK" baseline="0" dirty="0" smtClean="0"/>
          </a:p>
          <a:p>
            <a:endParaRPr lang="da-DK" dirty="0" smtClean="0"/>
          </a:p>
        </p:txBody>
      </p:sp>
      <p:sp>
        <p:nvSpPr>
          <p:cNvPr id="4" name="Pladsholder til dato 3"/>
          <p:cNvSpPr>
            <a:spLocks noGrp="1"/>
          </p:cNvSpPr>
          <p:nvPr>
            <p:ph type="dt" idx="10"/>
          </p:nvPr>
        </p:nvSpPr>
        <p:spPr/>
        <p:txBody>
          <a:bodyPr/>
          <a:lstStyle/>
          <a:p>
            <a:fld id="{786C0674-3CF9-4B55-9A7D-9AC996BBB134}"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3</a:t>
            </a:fld>
            <a:endParaRPr lang="da-DK" dirty="0"/>
          </a:p>
        </p:txBody>
      </p:sp>
    </p:spTree>
    <p:extLst>
      <p:ext uri="{BB962C8B-B14F-4D97-AF65-F5344CB8AC3E}">
        <p14:creationId xmlns:p14="http://schemas.microsoft.com/office/powerpoint/2010/main" val="426537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kern="1200" dirty="0" smtClean="0">
                <a:solidFill>
                  <a:schemeClr val="tx1"/>
                </a:solidFill>
                <a:effectLst/>
                <a:latin typeface="+mn-lt"/>
                <a:ea typeface="+mn-ea"/>
                <a:cs typeface="+mn-cs"/>
              </a:rPr>
              <a:t>Statsministeren brugte hovedparten af sin nytårstale</a:t>
            </a:r>
            <a:r>
              <a:rPr lang="da-DK" sz="1000" kern="1200" baseline="0" dirty="0" smtClean="0">
                <a:solidFill>
                  <a:schemeClr val="tx1"/>
                </a:solidFill>
                <a:effectLst/>
                <a:latin typeface="+mn-lt"/>
                <a:ea typeface="+mn-ea"/>
                <a:cs typeface="+mn-cs"/>
              </a:rPr>
              <a:t> i 2020 til at tale om behovet for at sætte ind tidligere ift. de udsatte børn. Hun udtalte, at hun ville være børnenes minister. </a:t>
            </a:r>
          </a:p>
          <a:p>
            <a:pPr fontAlgn="base"/>
            <a:endParaRPr lang="da-DK" sz="1000" b="0" kern="1200" dirty="0" smtClean="0">
              <a:solidFill>
                <a:schemeClr val="tx1"/>
              </a:solidFill>
              <a:effectLst/>
              <a:latin typeface="+mn-lt"/>
              <a:ea typeface="+mn-ea"/>
              <a:cs typeface="+mn-cs"/>
            </a:endParaRPr>
          </a:p>
          <a:p>
            <a:pPr fontAlgn="base"/>
            <a:r>
              <a:rPr lang="da-DK" sz="1000" b="0" kern="1200" dirty="0" smtClean="0">
                <a:solidFill>
                  <a:schemeClr val="tx1"/>
                </a:solidFill>
                <a:effectLst/>
                <a:latin typeface="+mn-lt"/>
                <a:ea typeface="+mn-ea"/>
                <a:cs typeface="+mn-cs"/>
              </a:rPr>
              <a:t>Mange organisationer og interessenter på børne- og familieområdet har været inddraget i forarbejdet til reformen ”Børnene Først”, som barnets lov er en del af.</a:t>
            </a:r>
          </a:p>
          <a:p>
            <a:pPr fontAlgn="base"/>
            <a:r>
              <a:rPr lang="da-DK" sz="1000" b="0" kern="1200" dirty="0" smtClean="0">
                <a:solidFill>
                  <a:schemeClr val="tx1"/>
                </a:solidFill>
                <a:effectLst/>
                <a:latin typeface="+mn-lt"/>
                <a:ea typeface="+mn-ea"/>
                <a:cs typeface="+mn-cs"/>
              </a:rPr>
              <a:t>I januar 2021 kom den daværende regerings udspil til ”Børnene</a:t>
            </a:r>
            <a:r>
              <a:rPr lang="da-DK" sz="1000" b="0" kern="1200" baseline="0" dirty="0" smtClean="0">
                <a:solidFill>
                  <a:schemeClr val="tx1"/>
                </a:solidFill>
                <a:effectLst/>
                <a:latin typeface="+mn-lt"/>
                <a:ea typeface="+mn-ea"/>
                <a:cs typeface="+mn-cs"/>
              </a:rPr>
              <a:t> Først”</a:t>
            </a:r>
            <a:r>
              <a:rPr lang="da-DK" sz="1000" b="0" kern="1200" dirty="0" smtClean="0">
                <a:solidFill>
                  <a:schemeClr val="tx1"/>
                </a:solidFill>
                <a:effectLst/>
                <a:latin typeface="+mn-lt"/>
                <a:ea typeface="+mn-ea"/>
                <a:cs typeface="+mn-cs"/>
              </a:rPr>
              <a:t/>
            </a:r>
            <a:br>
              <a:rPr lang="da-DK" sz="1000" b="0" kern="1200" dirty="0" smtClean="0">
                <a:solidFill>
                  <a:schemeClr val="tx1"/>
                </a:solidFill>
                <a:effectLst/>
                <a:latin typeface="+mn-lt"/>
                <a:ea typeface="+mn-ea"/>
                <a:cs typeface="+mn-cs"/>
              </a:rPr>
            </a:br>
            <a:endParaRPr lang="da-DK" sz="1000" kern="1200" dirty="0" smtClean="0">
              <a:solidFill>
                <a:schemeClr val="tx1"/>
              </a:solidFill>
              <a:effectLst/>
              <a:latin typeface="+mn-lt"/>
              <a:ea typeface="+mn-ea"/>
              <a:cs typeface="+mn-cs"/>
            </a:endParaRPr>
          </a:p>
          <a:p>
            <a:r>
              <a:rPr lang="da-DK" sz="1000" kern="1200" dirty="0" smtClean="0">
                <a:solidFill>
                  <a:schemeClr val="tx1"/>
                </a:solidFill>
                <a:effectLst/>
                <a:latin typeface="+mn-lt"/>
                <a:ea typeface="+mn-ea"/>
                <a:cs typeface="+mn-cs"/>
              </a:rPr>
              <a:t>I maj 2021 kom ”Aftaleteksten</a:t>
            </a:r>
            <a:r>
              <a:rPr lang="da-DK" sz="1000" kern="1200" baseline="0" dirty="0" smtClean="0">
                <a:solidFill>
                  <a:schemeClr val="tx1"/>
                </a:solidFill>
                <a:effectLst/>
                <a:latin typeface="+mn-lt"/>
                <a:ea typeface="+mn-ea"/>
                <a:cs typeface="+mn-cs"/>
              </a:rPr>
              <a:t> Børnene Først”-</a:t>
            </a:r>
            <a:r>
              <a:rPr lang="da-DK" sz="1000" kern="1200" dirty="0" smtClean="0">
                <a:solidFill>
                  <a:schemeClr val="tx1"/>
                </a:solidFill>
                <a:effectLst/>
                <a:latin typeface="+mn-lt"/>
                <a:ea typeface="+mn-ea"/>
                <a:cs typeface="+mn-cs"/>
              </a:rPr>
              <a:t> Aftaleteksten er en bred politisk aftale mellem den daværende regering (Socialdemokratiet), Enhedslisten, Radikale Venstre, SF, Alternativet, Venstre,</a:t>
            </a:r>
            <a:r>
              <a:rPr lang="da-DK" sz="1000" kern="1200" baseline="0" dirty="0" smtClean="0">
                <a:solidFill>
                  <a:schemeClr val="tx1"/>
                </a:solidFill>
                <a:effectLst/>
                <a:latin typeface="+mn-lt"/>
                <a:ea typeface="+mn-ea"/>
                <a:cs typeface="+mn-cs"/>
              </a:rPr>
              <a:t> </a:t>
            </a:r>
            <a:r>
              <a:rPr lang="da-DK" sz="1000" kern="1200" dirty="0" smtClean="0">
                <a:solidFill>
                  <a:schemeClr val="tx1"/>
                </a:solidFill>
                <a:effectLst/>
                <a:latin typeface="+mn-lt"/>
                <a:ea typeface="+mn-ea"/>
                <a:cs typeface="+mn-cs"/>
              </a:rPr>
              <a:t>Konservative, Liberal Alliance, Dansk Folkeparti og Kristendemokraterne. </a:t>
            </a:r>
          </a:p>
          <a:p>
            <a:endParaRPr lang="da-DK" sz="1000" kern="1200" dirty="0" smtClean="0">
              <a:solidFill>
                <a:schemeClr val="tx1"/>
              </a:solidFill>
              <a:effectLst/>
              <a:latin typeface="+mn-lt"/>
              <a:ea typeface="+mn-ea"/>
              <a:cs typeface="+mn-cs"/>
            </a:endParaRPr>
          </a:p>
          <a:p>
            <a:r>
              <a:rPr lang="da-DK" sz="1000" kern="1200" dirty="0" smtClean="0">
                <a:solidFill>
                  <a:schemeClr val="tx1"/>
                </a:solidFill>
                <a:effectLst/>
                <a:latin typeface="+mn-lt"/>
                <a:ea typeface="+mn-ea"/>
                <a:cs typeface="+mn-cs"/>
              </a:rPr>
              <a:t>I maj 23: </a:t>
            </a:r>
            <a:r>
              <a:rPr lang="da-DK" sz="1000" b="0" i="0" kern="1200" dirty="0" smtClean="0">
                <a:solidFill>
                  <a:schemeClr val="tx1"/>
                </a:solidFill>
                <a:effectLst/>
                <a:latin typeface="+mn-lt"/>
                <a:ea typeface="+mn-ea"/>
                <a:cs typeface="+mn-cs"/>
              </a:rPr>
              <a:t> Dansk Folkeparti, Liberal Alliance, Alternativet, trak sig</a:t>
            </a:r>
            <a:r>
              <a:rPr lang="da-DK" sz="1000" b="0" i="0" kern="1200" baseline="0" dirty="0" smtClean="0">
                <a:solidFill>
                  <a:schemeClr val="tx1"/>
                </a:solidFill>
                <a:effectLst/>
                <a:latin typeface="+mn-lt"/>
                <a:ea typeface="+mn-ea"/>
                <a:cs typeface="+mn-cs"/>
              </a:rPr>
              <a:t> – særligt grundet</a:t>
            </a:r>
            <a:r>
              <a:rPr lang="da-DK" sz="1000" b="0" i="0" kern="1200" dirty="0" smtClean="0">
                <a:solidFill>
                  <a:schemeClr val="tx1"/>
                </a:solidFill>
                <a:effectLst/>
                <a:latin typeface="+mn-lt"/>
                <a:ea typeface="+mn-ea"/>
                <a:cs typeface="+mn-cs"/>
              </a:rPr>
              <a:t> at de ikke kunne forlige sig med, at det med barnets lov skulle være muligt at bortadoptere børn, allerede inden de er født. De hævdede, at loven risikerede at svække børns retssikkerhed og kompromittere menneskerettighederne. Derfor kunne de tre partier ikke stå inde for aftalen.</a:t>
            </a:r>
          </a:p>
          <a:p>
            <a:endParaRPr lang="da-DK" sz="1000" b="0" i="0" kern="1200" dirty="0" smtClean="0">
              <a:solidFill>
                <a:schemeClr val="tx1"/>
              </a:solidFill>
              <a:effectLst/>
              <a:latin typeface="+mn-lt"/>
              <a:ea typeface="+mn-ea"/>
              <a:cs typeface="+mn-cs"/>
            </a:endParaRPr>
          </a:p>
          <a:p>
            <a:r>
              <a:rPr lang="da-DK" sz="1000" b="0" i="0" kern="1200" dirty="0" smtClean="0">
                <a:solidFill>
                  <a:schemeClr val="tx1"/>
                </a:solidFill>
                <a:effectLst/>
                <a:latin typeface="+mn-lt"/>
                <a:ea typeface="+mn-ea"/>
                <a:cs typeface="+mn-cs"/>
              </a:rPr>
              <a:t>Ikrafttrædelse</a:t>
            </a:r>
            <a:r>
              <a:rPr lang="da-DK" sz="1000" b="0" i="0" kern="1200" baseline="0" dirty="0" smtClean="0">
                <a:solidFill>
                  <a:schemeClr val="tx1"/>
                </a:solidFill>
                <a:effectLst/>
                <a:latin typeface="+mn-lt"/>
                <a:ea typeface="+mn-ea"/>
                <a:cs typeface="+mn-cs"/>
              </a:rPr>
              <a:t> 1.1.24. – der er i alt 214 paragraffer.</a:t>
            </a:r>
          </a:p>
          <a:p>
            <a:endParaRPr lang="da-DK" sz="10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0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baseline="0" dirty="0" smtClean="0"/>
              <a:t>Den samlede aftaletekst for reformen kan findes via dette link: https://sm.dk/Media/637583203842999255/Aftaletekst_Boernene_Foerst_maj2021.pdf</a:t>
            </a:r>
          </a:p>
          <a:p>
            <a:pPr marL="0" indent="0">
              <a:buFont typeface="Arial" panose="020B0604020202020204" pitchFamily="34" charset="0"/>
              <a:buNone/>
            </a:pPr>
            <a:endParaRPr lang="da-DK" sz="1000" baseline="0" dirty="0" smtClean="0"/>
          </a:p>
          <a:p>
            <a:pPr marL="0" indent="0">
              <a:buFont typeface="Arial" panose="020B0604020202020204" pitchFamily="34" charset="0"/>
              <a:buNone/>
            </a:pPr>
            <a:endParaRPr lang="da-DK" sz="10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dirty="0" smtClean="0"/>
              <a:t>Barnets lov omfatter</a:t>
            </a:r>
            <a:r>
              <a:rPr lang="da-DK" sz="1000" baseline="0" dirty="0" smtClean="0"/>
              <a:t> </a:t>
            </a:r>
            <a:r>
              <a:rPr lang="da-DK" sz="1000" i="1" dirty="0" smtClean="0"/>
              <a:t>alle </a:t>
            </a:r>
            <a:r>
              <a:rPr lang="da-DK" sz="1000" dirty="0" smtClean="0"/>
              <a:t>børn og unge, som har brug for hjælp og støtte – uanset om det skyldes sociale</a:t>
            </a:r>
            <a:r>
              <a:rPr lang="da-DK" sz="1000" baseline="0" dirty="0" smtClean="0"/>
              <a:t> problemer eller funktionsnedsættelser.</a:t>
            </a:r>
            <a:endParaRPr lang="da-DK" sz="1000" dirty="0" smtClean="0"/>
          </a:p>
          <a:p>
            <a:pPr marL="0" indent="0">
              <a:buFontTx/>
              <a:buNone/>
            </a:pPr>
            <a:endParaRPr lang="da-DK" sz="1000" dirty="0" smtClean="0"/>
          </a:p>
          <a:p>
            <a:pPr marL="0" indent="0">
              <a:buFontTx/>
              <a:buNone/>
            </a:pPr>
            <a:r>
              <a:rPr lang="da-DK" sz="1000" dirty="0" smtClean="0"/>
              <a:t>Barnets lov er en</a:t>
            </a:r>
            <a:r>
              <a:rPr lang="da-DK" sz="1000" i="1" dirty="0" smtClean="0"/>
              <a:t> gennemgribende </a:t>
            </a:r>
            <a:r>
              <a:rPr lang="da-DK" sz="1000" dirty="0" smtClean="0"/>
              <a:t>forandring af vores nuværende praksis på hele børne- og ungeområdet, som kræver, at vi gør noget</a:t>
            </a:r>
            <a:r>
              <a:rPr lang="da-DK" sz="1000" baseline="0" dirty="0" smtClean="0"/>
              <a:t> andet, end i dag.</a:t>
            </a:r>
          </a:p>
        </p:txBody>
      </p:sp>
      <p:sp>
        <p:nvSpPr>
          <p:cNvPr id="4" name="Pladsholder til dato 3"/>
          <p:cNvSpPr>
            <a:spLocks noGrp="1"/>
          </p:cNvSpPr>
          <p:nvPr>
            <p:ph type="dt" idx="10"/>
          </p:nvPr>
        </p:nvSpPr>
        <p:spPr/>
        <p:txBody>
          <a:bodyPr/>
          <a:lstStyle/>
          <a:p>
            <a:fld id="{5B5AD5CE-2F3D-4807-9EE4-047ABF0BCD2E}"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4</a:t>
            </a:fld>
            <a:endParaRPr lang="da-DK" dirty="0"/>
          </a:p>
        </p:txBody>
      </p:sp>
    </p:spTree>
    <p:extLst>
      <p:ext uri="{BB962C8B-B14F-4D97-AF65-F5344CB8AC3E}">
        <p14:creationId xmlns:p14="http://schemas.microsoft.com/office/powerpoint/2010/main" val="408397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baseline="0" dirty="0" smtClean="0"/>
              <a:t>De centrale sigtepunkter i børnene først: </a:t>
            </a:r>
          </a:p>
          <a:p>
            <a:pPr marL="0" indent="0">
              <a:buFont typeface="Arial" panose="020B0604020202020204" pitchFamily="34" charset="0"/>
              <a:buNone/>
            </a:pPr>
            <a:r>
              <a:rPr lang="da-DK" sz="1200" b="1" i="0" dirty="0" smtClean="0"/>
              <a:t>Bedre og tidligere indsats for udsatte børn og familier</a:t>
            </a:r>
          </a:p>
          <a:p>
            <a:pPr marL="171450" indent="-171450">
              <a:buFont typeface="Arial" panose="020B0604020202020204" pitchFamily="34" charset="0"/>
              <a:buChar char="•"/>
            </a:pPr>
            <a:r>
              <a:rPr lang="da-DK" sz="1200" i="0" dirty="0" smtClean="0"/>
              <a:t>Ikke alle børn får den rette hjælp i tide.</a:t>
            </a:r>
            <a:r>
              <a:rPr lang="da-DK" sz="1200" i="0" baseline="0" dirty="0" smtClean="0"/>
              <a:t> D</a:t>
            </a:r>
            <a:r>
              <a:rPr lang="da-DK" sz="1200" i="0" dirty="0" smtClean="0"/>
              <a:t>et skal der rettes op på.</a:t>
            </a:r>
          </a:p>
          <a:p>
            <a:pPr marL="171450" indent="-171450">
              <a:buFont typeface="Arial" panose="020B0604020202020204" pitchFamily="34" charset="0"/>
              <a:buChar char="•"/>
            </a:pPr>
            <a:r>
              <a:rPr lang="da-DK" sz="1200" i="0" dirty="0" smtClean="0"/>
              <a:t>Der skal fokus på det forebyggende arbejde i højere grad.</a:t>
            </a:r>
          </a:p>
          <a:p>
            <a:pPr marL="171450" indent="-171450">
              <a:buFont typeface="Arial" panose="020B0604020202020204" pitchFamily="34" charset="0"/>
              <a:buChar char="•"/>
            </a:pPr>
            <a:r>
              <a:rPr lang="da-DK" sz="1200" i="0" dirty="0" smtClean="0"/>
              <a:t>Sættes så tidligt ind som muligt.</a:t>
            </a:r>
          </a:p>
          <a:p>
            <a:pPr marL="171450" indent="-171450">
              <a:buFont typeface="Arial" panose="020B0604020202020204" pitchFamily="34" charset="0"/>
              <a:buChar char="•"/>
            </a:pPr>
            <a:r>
              <a:rPr lang="da-DK" sz="1200" i="0" dirty="0" smtClean="0"/>
              <a:t>Fokus på en mere helhedsorienteret indsats og også fokus på søskende.</a:t>
            </a:r>
          </a:p>
          <a:p>
            <a:pPr marL="0" indent="0">
              <a:buFont typeface="Arial" panose="020B0604020202020204" pitchFamily="34" charset="0"/>
              <a:buNone/>
            </a:pPr>
            <a:endParaRPr lang="da-DK" sz="1200" i="0" dirty="0" smtClean="0"/>
          </a:p>
          <a:p>
            <a:pPr marL="0" indent="0">
              <a:buFont typeface="Arial" panose="020B0604020202020204" pitchFamily="34" charset="0"/>
              <a:buNone/>
            </a:pPr>
            <a:r>
              <a:rPr lang="da-DK" sz="1200" b="1" i="0" dirty="0" smtClean="0"/>
              <a:t>Færre skift og mere stabilitet </a:t>
            </a:r>
          </a:p>
          <a:p>
            <a:pPr marL="171450" indent="-171450">
              <a:buFont typeface="Arial" panose="020B0604020202020204" pitchFamily="34" charset="0"/>
              <a:buChar char="•"/>
            </a:pPr>
            <a:r>
              <a:rPr lang="da-DK" sz="1200" b="0" i="0" dirty="0" smtClean="0"/>
              <a:t>Sikre</a:t>
            </a:r>
            <a:r>
              <a:rPr lang="da-DK" sz="1200" b="0" i="0" baseline="0" dirty="0" smtClean="0"/>
              <a:t> kontinuitet i barnets liv.</a:t>
            </a:r>
          </a:p>
          <a:p>
            <a:pPr marL="171450" indent="-171450">
              <a:buFont typeface="Arial" panose="020B0604020202020204" pitchFamily="34" charset="0"/>
              <a:buChar char="•"/>
            </a:pPr>
            <a:r>
              <a:rPr lang="da-DK" sz="1200" b="0" i="0" baseline="0" dirty="0" smtClean="0"/>
              <a:t>Anbragte børn skal ikke udsættes for unødige skift.</a:t>
            </a:r>
          </a:p>
          <a:p>
            <a:pPr marL="171450" indent="-171450">
              <a:buFont typeface="Arial" panose="020B0604020202020204" pitchFamily="34" charset="0"/>
              <a:buChar char="•"/>
            </a:pPr>
            <a:r>
              <a:rPr lang="da-DK" sz="1200" b="0" i="0" baseline="0" dirty="0" smtClean="0"/>
              <a:t>De har brug for stabile voksne. </a:t>
            </a:r>
          </a:p>
          <a:p>
            <a:pPr marL="171450" indent="-171450">
              <a:buFont typeface="Arial" panose="020B0604020202020204" pitchFamily="34" charset="0"/>
              <a:buChar char="•"/>
            </a:pPr>
            <a:r>
              <a:rPr lang="da-DK" sz="1200" b="0" i="0" baseline="0" dirty="0" smtClean="0"/>
              <a:t>Brug for nogle vedvarende anbringelser for nogle børn.</a:t>
            </a:r>
          </a:p>
          <a:p>
            <a:pPr marL="0" indent="0">
              <a:buFont typeface="Arial" panose="020B0604020202020204" pitchFamily="34" charset="0"/>
              <a:buNone/>
            </a:pPr>
            <a:endParaRPr lang="da-DK" sz="1200" b="0" i="0" dirty="0" smtClean="0"/>
          </a:p>
          <a:p>
            <a:pPr marL="0" indent="0">
              <a:buFont typeface="Arial" panose="020B0604020202020204" pitchFamily="34" charset="0"/>
              <a:buNone/>
            </a:pPr>
            <a:r>
              <a:rPr lang="da-DK" sz="1200" b="1" i="0" dirty="0" smtClean="0"/>
              <a:t>Barnets lov – flere rettigheder til børnene</a:t>
            </a:r>
          </a:p>
          <a:p>
            <a:pPr marL="171450" indent="-171450">
              <a:buFont typeface="Arial" panose="020B0604020202020204" pitchFamily="34" charset="0"/>
              <a:buChar char="•"/>
            </a:pPr>
            <a:r>
              <a:rPr lang="da-DK" sz="1200" b="0" i="0" dirty="0" smtClean="0"/>
              <a:t>Helt</a:t>
            </a:r>
            <a:r>
              <a:rPr lang="da-DK" sz="1200" b="0" i="0" baseline="0" dirty="0" smtClean="0"/>
              <a:t> centralt for forhandlingerne var barnets rettigheder.</a:t>
            </a:r>
          </a:p>
          <a:p>
            <a:pPr marL="171450" indent="-171450">
              <a:buFont typeface="Arial" panose="020B0604020202020204" pitchFamily="34" charset="0"/>
              <a:buChar char="•"/>
            </a:pPr>
            <a:r>
              <a:rPr lang="da-DK" sz="1200" b="0" i="0" baseline="0" dirty="0" smtClean="0"/>
              <a:t>Børnene skal inddrages mere.</a:t>
            </a:r>
          </a:p>
          <a:p>
            <a:pPr marL="171450" indent="-171450">
              <a:buFont typeface="Arial" panose="020B0604020202020204" pitchFamily="34" charset="0"/>
              <a:buChar char="•"/>
            </a:pPr>
            <a:r>
              <a:rPr lang="da-DK" sz="1200" b="0" i="0" baseline="0" dirty="0" smtClean="0"/>
              <a:t>Uanset alder vil børn få en egen ret.</a:t>
            </a:r>
          </a:p>
          <a:p>
            <a:pPr marL="171450" indent="-171450">
              <a:buFont typeface="Arial" panose="020B0604020202020204" pitchFamily="34" charset="0"/>
              <a:buChar char="•"/>
            </a:pPr>
            <a:r>
              <a:rPr lang="da-DK" sz="1200" b="0" i="0" baseline="0" dirty="0" smtClean="0"/>
              <a:t>Pligt til at inddrage dem og lade det være styrende, hvad barnets ønsker er.</a:t>
            </a:r>
          </a:p>
          <a:p>
            <a:pPr marL="171450" indent="-171450">
              <a:buFont typeface="Arial" panose="020B0604020202020204" pitchFamily="34" charset="0"/>
              <a:buChar char="•"/>
            </a:pPr>
            <a:r>
              <a:rPr lang="da-DK" sz="1200" b="0" i="0" baseline="0" dirty="0" smtClean="0"/>
              <a:t>De voksne har stadig ansvaret.</a:t>
            </a:r>
          </a:p>
          <a:p>
            <a:pPr marL="171450" indent="-171450">
              <a:buFont typeface="Arial" panose="020B0604020202020204" pitchFamily="34" charset="0"/>
              <a:buChar char="•"/>
            </a:pPr>
            <a:r>
              <a:rPr lang="da-DK" sz="1200" b="0" i="0" baseline="0" dirty="0" smtClean="0"/>
              <a:t>Børnene skal føle, at de bliver set og hørt.</a:t>
            </a:r>
          </a:p>
          <a:p>
            <a:pPr marL="171450" indent="-171450">
              <a:buFont typeface="Arial" panose="020B0604020202020204" pitchFamily="34" charset="0"/>
              <a:buChar char="•"/>
            </a:pPr>
            <a:r>
              <a:rPr lang="da-DK" sz="1200" b="0" i="0" baseline="0" dirty="0" smtClean="0"/>
              <a:t>Væk fra sprogbrug, hvor barnet kan opfatte sig som et problem.</a:t>
            </a:r>
          </a:p>
          <a:p>
            <a:pPr marL="0" indent="0">
              <a:buFont typeface="Arial" panose="020B0604020202020204" pitchFamily="34" charset="0"/>
              <a:buNone/>
            </a:pPr>
            <a:endParaRPr lang="da-DK" sz="1200" i="0" dirty="0" smtClean="0"/>
          </a:p>
          <a:p>
            <a:pPr marL="0" indent="0">
              <a:buFont typeface="Arial" panose="020B0604020202020204" pitchFamily="34" charset="0"/>
              <a:buNone/>
            </a:pPr>
            <a:r>
              <a:rPr lang="da-DK" sz="1200" b="1" i="0" dirty="0" smtClean="0"/>
              <a:t>Bedre kvalitet i anbringelserne </a:t>
            </a:r>
          </a:p>
          <a:p>
            <a:pPr marL="171450" indent="-171450">
              <a:buFont typeface="Arial" panose="020B0604020202020204" pitchFamily="34" charset="0"/>
              <a:buChar char="•"/>
            </a:pPr>
            <a:r>
              <a:rPr lang="da-DK" sz="1200" b="0" i="0" dirty="0" smtClean="0"/>
              <a:t>Fokus</a:t>
            </a:r>
            <a:r>
              <a:rPr lang="da-DK" sz="1200" b="0" i="0" baseline="0" dirty="0" smtClean="0"/>
              <a:t> på kvaliteten og uddannelse til plejefamilier.</a:t>
            </a:r>
          </a:p>
          <a:p>
            <a:pPr marL="171450" indent="-171450">
              <a:buFont typeface="Arial" panose="020B0604020202020204" pitchFamily="34" charset="0"/>
              <a:buChar char="•"/>
            </a:pPr>
            <a:r>
              <a:rPr lang="da-DK" sz="1200" b="0" i="0" baseline="0" dirty="0" smtClean="0"/>
              <a:t>Fokus på kvaliteten på institutioner.</a:t>
            </a:r>
          </a:p>
          <a:p>
            <a:pPr marL="171450" indent="-171450">
              <a:buFont typeface="Arial" panose="020B0604020202020204" pitchFamily="34" charset="0"/>
              <a:buChar char="•"/>
            </a:pPr>
            <a:r>
              <a:rPr lang="da-DK" sz="1200" b="0" i="0" baseline="0" dirty="0" smtClean="0"/>
              <a:t>Barnet og den unge skal vedvarende have kontakt til familier under anbringelsen.</a:t>
            </a:r>
          </a:p>
          <a:p>
            <a:pPr marL="0" indent="0">
              <a:buFont typeface="Arial" panose="020B0604020202020204" pitchFamily="34" charset="0"/>
              <a:buNone/>
            </a:pPr>
            <a:endParaRPr lang="da-DK" sz="1200" b="0" i="0" dirty="0" smtClean="0"/>
          </a:p>
          <a:p>
            <a:pPr marL="0" indent="0">
              <a:buFont typeface="Arial" panose="020B0604020202020204" pitchFamily="34" charset="0"/>
              <a:buNone/>
            </a:pPr>
            <a:r>
              <a:rPr lang="da-DK" sz="1200" b="1" i="0" dirty="0" smtClean="0"/>
              <a:t>Bedre kvalitet i sagsbehandlingen og styrket retssikkerhed </a:t>
            </a:r>
          </a:p>
          <a:p>
            <a:pPr marL="171450" indent="-171450">
              <a:buFont typeface="Arial" panose="020B0604020202020204" pitchFamily="34" charset="0"/>
              <a:buChar char="•"/>
            </a:pPr>
            <a:r>
              <a:rPr lang="da-DK" sz="1200" b="0" i="0" dirty="0" smtClean="0"/>
              <a:t>Skrevet ind i loven - to rådgivere på visse sager.</a:t>
            </a:r>
          </a:p>
          <a:p>
            <a:pPr marL="171450" indent="-171450">
              <a:buFont typeface="Arial" panose="020B0604020202020204" pitchFamily="34" charset="0"/>
              <a:buChar char="•"/>
            </a:pPr>
            <a:r>
              <a:rPr lang="da-DK" sz="1200" b="0" i="0" dirty="0" smtClean="0"/>
              <a:t>Efteruddannelse bliver et omdrejningspunkt.</a:t>
            </a:r>
          </a:p>
          <a:p>
            <a:pPr marL="0" indent="0">
              <a:buFont typeface="Arial" panose="020B0604020202020204" pitchFamily="34" charset="0"/>
              <a:buNone/>
            </a:pPr>
            <a:endParaRPr lang="da-DK" sz="1200" b="0" i="0" dirty="0" smtClean="0"/>
          </a:p>
          <a:p>
            <a:pPr marL="0" indent="0">
              <a:buFont typeface="Arial" panose="020B0604020202020204" pitchFamily="34" charset="0"/>
              <a:buNone/>
            </a:pPr>
            <a:r>
              <a:rPr lang="da-DK" sz="1200" b="1" i="0" dirty="0" smtClean="0"/>
              <a:t>Godt ind i voksenlivet </a:t>
            </a:r>
          </a:p>
          <a:p>
            <a:pPr marL="171450" indent="-171450">
              <a:buFont typeface="Arial" panose="020B0604020202020204" pitchFamily="34" charset="0"/>
              <a:buChar char="•"/>
            </a:pPr>
            <a:r>
              <a:rPr lang="da-DK" sz="1200" i="0" dirty="0" smtClean="0"/>
              <a:t>Der er i 2022 gennemført en større analyse</a:t>
            </a:r>
            <a:r>
              <a:rPr lang="da-DK" sz="1200" i="0" baseline="0" dirty="0" smtClean="0"/>
              <a:t> af området, som skal danne grund for udvikling af overgangen fra ung til voksen.</a:t>
            </a:r>
          </a:p>
          <a:p>
            <a:pPr marL="0" indent="0">
              <a:buFont typeface="Arial" panose="020B0604020202020204" pitchFamily="34" charset="0"/>
              <a:buNone/>
            </a:pPr>
            <a:r>
              <a:rPr lang="da-DK" sz="1200" i="0" baseline="0" dirty="0" smtClean="0"/>
              <a:t> </a:t>
            </a:r>
            <a:endParaRPr lang="da-DK" sz="1200" b="1" i="0" dirty="0" smtClean="0"/>
          </a:p>
          <a:p>
            <a:pPr marL="0" indent="0">
              <a:buFont typeface="Arial" panose="020B0604020202020204" pitchFamily="34" charset="0"/>
              <a:buNone/>
            </a:pPr>
            <a:r>
              <a:rPr lang="da-DK" sz="1200" b="1" i="0" dirty="0" smtClean="0"/>
              <a:t>Fra aftale til virkelighed</a:t>
            </a:r>
          </a:p>
          <a:p>
            <a:pPr marL="0" indent="0">
              <a:buFont typeface="Arial" panose="020B0604020202020204" pitchFamily="34" charset="0"/>
              <a:buNone/>
            </a:pPr>
            <a:r>
              <a:rPr lang="da-DK" sz="1200" baseline="0" dirty="0" smtClean="0"/>
              <a:t>Implementeringen af Børnene først og barnets lov følges og understøttes tæt. </a:t>
            </a:r>
          </a:p>
          <a:p>
            <a:pPr marL="0" indent="0">
              <a:buFont typeface="Arial" panose="020B0604020202020204" pitchFamily="34" charset="0"/>
              <a:buNone/>
            </a:pPr>
            <a:endParaRPr lang="da-DK" sz="1200" baseline="0" dirty="0" smtClean="0"/>
          </a:p>
          <a:p>
            <a:pPr marL="171450" indent="-171450">
              <a:buFont typeface="Arial" panose="020B0604020202020204" pitchFamily="34" charset="0"/>
              <a:buChar char="•"/>
            </a:pPr>
            <a:r>
              <a:rPr lang="da-DK" sz="1200" baseline="0" dirty="0" smtClean="0"/>
              <a:t>Der er nedsat et partnerskab med interessenter fra børne- og ungeområdet. Herunder KL, BKF, brugerorganisationer. </a:t>
            </a:r>
          </a:p>
          <a:p>
            <a:pPr marL="171450" indent="-171450">
              <a:buFont typeface="Arial" panose="020B0604020202020204" pitchFamily="34" charset="0"/>
              <a:buChar char="•"/>
            </a:pPr>
            <a:r>
              <a:rPr lang="da-DK" sz="1200" baseline="0" dirty="0" smtClean="0"/>
              <a:t>Derudover er der en interessentfølgegruppe som følger implementeringen. Der gennemføres en national evaluering af implementeringen af barnets lov, hvor der blandt andet vil være fokus på inddragelse. </a:t>
            </a:r>
          </a:p>
          <a:p>
            <a:pPr marL="171450" indent="-171450">
              <a:buFont typeface="Arial" panose="020B0604020202020204" pitchFamily="34" charset="0"/>
              <a:buChar char="•"/>
            </a:pPr>
            <a:r>
              <a:rPr lang="da-DK" sz="1200" baseline="0" dirty="0" smtClean="0"/>
              <a:t>Social- og boligstyrelsen understøtter implementeringen fra 2023 – 2026 med kompetenceudvikling, implementeringsredskaber og håndbøger målrettet det socialfaglige arbejdet. </a:t>
            </a:r>
            <a:endParaRPr lang="da-DK" dirty="0" smtClean="0"/>
          </a:p>
          <a:p>
            <a:pPr marL="0" indent="0">
              <a:buFont typeface="Arial" panose="020B0604020202020204" pitchFamily="34" charset="0"/>
              <a:buNone/>
            </a:pPr>
            <a:endParaRPr lang="da-DK" sz="1200" b="1" baseline="0" dirty="0" smtClean="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5</a:t>
            </a:fld>
            <a:endParaRPr lang="da-DK" dirty="0"/>
          </a:p>
        </p:txBody>
      </p:sp>
    </p:spTree>
    <p:extLst>
      <p:ext uri="{BB962C8B-B14F-4D97-AF65-F5344CB8AC3E}">
        <p14:creationId xmlns:p14="http://schemas.microsoft.com/office/powerpoint/2010/main" val="900037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dato 3"/>
          <p:cNvSpPr>
            <a:spLocks noGrp="1"/>
          </p:cNvSpPr>
          <p:nvPr>
            <p:ph type="dt" idx="10"/>
          </p:nvPr>
        </p:nvSpPr>
        <p:spPr/>
        <p:txBody>
          <a:bodyPr/>
          <a:lstStyle/>
          <a:p>
            <a:fld id="{786C0674-3CF9-4B55-9A7D-9AC996BBB134}"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6</a:t>
            </a:fld>
            <a:endParaRPr lang="da-DK" dirty="0"/>
          </a:p>
        </p:txBody>
      </p:sp>
    </p:spTree>
    <p:extLst>
      <p:ext uri="{BB962C8B-B14F-4D97-AF65-F5344CB8AC3E}">
        <p14:creationId xmlns:p14="http://schemas.microsoft.com/office/powerpoint/2010/main" val="327392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sz="1000" baseline="0" dirty="0" smtClean="0"/>
          </a:p>
        </p:txBody>
      </p:sp>
      <p:sp>
        <p:nvSpPr>
          <p:cNvPr id="4" name="Pladsholder til dato 3"/>
          <p:cNvSpPr>
            <a:spLocks noGrp="1"/>
          </p:cNvSpPr>
          <p:nvPr>
            <p:ph type="dt" idx="10"/>
          </p:nvPr>
        </p:nvSpPr>
        <p:spPr/>
        <p:txBody>
          <a:bodyPr/>
          <a:lstStyle/>
          <a:p>
            <a:fld id="{5B5AD5CE-2F3D-4807-9EE4-047ABF0BCD2E}"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7</a:t>
            </a:fld>
            <a:endParaRPr lang="da-DK" dirty="0"/>
          </a:p>
        </p:txBody>
      </p:sp>
    </p:spTree>
    <p:extLst>
      <p:ext uri="{BB962C8B-B14F-4D97-AF65-F5344CB8AC3E}">
        <p14:creationId xmlns:p14="http://schemas.microsoft.com/office/powerpoint/2010/main" val="2542640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kern="1200" dirty="0" smtClean="0">
                <a:solidFill>
                  <a:schemeClr val="tx1"/>
                </a:solidFill>
                <a:effectLst/>
                <a:latin typeface="+mn-lt"/>
                <a:ea typeface="+mn-ea"/>
                <a:cs typeface="+mn-cs"/>
              </a:rPr>
              <a:t>Fokusområder:</a:t>
            </a:r>
            <a:r>
              <a:rPr lang="da-DK" sz="1200" b="1" kern="1200" baseline="0" dirty="0" smtClean="0">
                <a:solidFill>
                  <a:schemeClr val="tx1"/>
                </a:solidFill>
                <a:effectLst/>
                <a:latin typeface="+mn-lt"/>
                <a:ea typeface="+mn-ea"/>
                <a:cs typeface="+mn-cs"/>
              </a:rPr>
              <a:t> </a:t>
            </a:r>
            <a:endParaRPr lang="da-DK"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Der er nogle fokusområder, som er særligt gennemgående i loven og afspejler væsentlige politiske intentioner. Fokusområderne sætter retning for alle os, der til dagligt skal anvende loven i vores arbejde med børn, unge og familier.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Fire centrale fokusområder 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kern="1200" dirty="0" smtClean="0">
                <a:solidFill>
                  <a:schemeClr val="tx1"/>
                </a:solidFill>
                <a:effectLst/>
                <a:latin typeface="+mn-lt"/>
                <a:ea typeface="+mn-ea"/>
                <a:cs typeface="+mn-cs"/>
              </a:rPr>
              <a:t>Et tidssvarende børnesyn: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 og unge anerkendes som selvstændige individer med egne holdninger, ønsker og perspektiver på deres liv og forhold.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 skal ses ”i deres egen ret” og med ”egen stemme”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Med loven får børn og unge således en grundlæggende ret til at blive inddraget og til at få indflydelse på de forhold, der vedrører dem.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Børnenes og de unges retssikkerhed skal prioriteres, og de skal opleve et børnevenligt system.</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Børnene skal inddrages mere. Der er ikke fastlagte tidspunkter, men det fremgår, at de skal inddrages løbende i alle beslutninger/afgørelser, der vedrører dem.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Uanset alder har børn en egen ret. De har partsbeføjelser i visse sager fra de er 10 år, fx kan de klage og anmode om aktindsigt. De har ret til bisidder. De kan også anmode om anbringelse, støtteperson, suspenderet samvær og permanent inddragelse.</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Pligt til at inddrage dem og lade det være styrende, hvad barnets ønsker er.</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 voksne har stadig ansvaret.</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Børnene skal føle, at de bliver set og hørt.</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Væk fra sprogbrug, hvor barnet kan opfatte sig som et problem.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smtClean="0"/>
              <a:t>Fleksible sagsforløb med større rum for socialfaglige vurderinger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 unge og familier skal</a:t>
            </a:r>
            <a:r>
              <a:rPr lang="da-DK" sz="1200" kern="1200" baseline="0" dirty="0" smtClean="0">
                <a:solidFill>
                  <a:schemeClr val="tx1"/>
                </a:solidFill>
                <a:effectLst/>
                <a:latin typeface="+mn-lt"/>
                <a:ea typeface="+mn-ea"/>
                <a:cs typeface="+mn-cs"/>
              </a:rPr>
              <a:t> have den </a:t>
            </a:r>
            <a:r>
              <a:rPr lang="da-DK" sz="1200" kern="1200" dirty="0" smtClean="0">
                <a:solidFill>
                  <a:schemeClr val="tx1"/>
                </a:solidFill>
                <a:effectLst/>
                <a:latin typeface="+mn-lt"/>
                <a:ea typeface="+mn-ea"/>
                <a:cs typeface="+mn-cs"/>
              </a:rPr>
              <a:t>rette hjælp i tide, og regler skal ikke stå i vejen for handling. Der er indført mere </a:t>
            </a:r>
            <a:r>
              <a:rPr lang="da-DK" sz="1200" i="1" kern="1200" dirty="0" smtClean="0">
                <a:solidFill>
                  <a:schemeClr val="tx1"/>
                </a:solidFill>
                <a:effectLst/>
                <a:latin typeface="+mn-lt"/>
                <a:ea typeface="+mn-ea"/>
                <a:cs typeface="+mn-cs"/>
              </a:rPr>
              <a:t>fleksible krav til afdækningen </a:t>
            </a:r>
            <a:r>
              <a:rPr lang="da-DK" sz="1200" kern="1200" dirty="0" smtClean="0">
                <a:solidFill>
                  <a:schemeClr val="tx1"/>
                </a:solidFill>
                <a:effectLst/>
                <a:latin typeface="+mn-lt"/>
                <a:ea typeface="+mn-ea"/>
                <a:cs typeface="+mn-cs"/>
              </a:rPr>
              <a:t>af barnets eller den unges behov, så tidsforbruget flyttes fra lange udredningsforløb til hurtigere igangsættelse af indsats og opfølgning på barnets trivsel og udvikling via nye undersøgelsesbestemmelser: screening, afdækning og børnefaglig undersøgelse.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Der skal være plads til dialog mellem jer, børnene, de unge og familierne, og der skal være kortere vej fra bekymring til indsats. Barnets lov ændrer ikke på grundlaget for at yde støtte til børn, unge og familier, men den ændrer på de proceskrav, som rammesætter sagsbehandlingen.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Bestemmelserne om undersøgelse, planer og opfølgning er gjort mere fleksible, så fokus er på dialog og handling, der støtter børnenes eller de unges trivsel og udvikling. Det skaber større rum til socialfaglige vurderinger.</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Strukturen i loven skal understøtte et dynamisk sagsforløb, og kortere bestemmelser skal sikre overskueligheden og gøre bestemmelserne nemmere at forstå.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Sagsbehandlingen skal tilrettelægges, så barnets perspektiv altid er styrende i sagsbehandlingen.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smtClean="0"/>
              <a:t>Rette hjælp i tide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Der skal sættes ind med en tidligt forebyggende og støttende indsats til børn, unge og familier, når der er behov for 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Tidlig indsats forstås på to måder: For det første i forhold til barnets ellers den unges alder, hvor det gælder om at gribe børnene eller de unge så tidligt som muligt. Jo tidligere indsatsen sættes ind, jo større mulighed er der for at sikre mulighederne for omsorg, læring, personlig udvikling, trivsel, sundhed og et selvstændigt voksenliv. For det andet i forhold til problemernes omfang, hvor der skal sættes rettidigt og hurtigt ind, inden problemerne vokser sig større, uanset barnets eller den unges alder. De mere fleksible regler understøtter jeres mulighed for at handle hurtigt, når der er behov for det.</a:t>
            </a:r>
          </a:p>
          <a:p>
            <a:pPr marL="0" indent="0">
              <a:buFont typeface="Arial" panose="020B0604020202020204" pitchFamily="34" charset="0"/>
              <a:buNone/>
            </a:pPr>
            <a:endParaRPr lang="da-DK" dirty="0" smtClean="0"/>
          </a:p>
          <a:p>
            <a:pPr marL="0" indent="0">
              <a:buFont typeface="Arial" panose="020B0604020202020204" pitchFamily="34" charset="0"/>
              <a:buNone/>
            </a:pPr>
            <a:r>
              <a:rPr lang="da-DK" b="1" dirty="0" smtClean="0"/>
              <a:t>Færre skift og mere</a:t>
            </a:r>
            <a:r>
              <a:rPr lang="da-DK" b="1" baseline="0" dirty="0" smtClean="0"/>
              <a:t> stabilitet: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Loven skal medvirke til bedre kontinuitet og færre skift i indsatsen og i sagsbehandlingen.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Kommunen skal have fokus på at involvere færrest mulige fagpersoner i barnets eller den unges sag. Det skal ske for at skabe de bedste forudsætninger for at opbygge tillidsfulde og trygge relationer.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Hvor der ikke tidligere har været iværksat støttende indsatser jf. § 32 eller en anbringelse, jf. § 46 (med samtykke) eller § 47 (uden samtykke), skal kommunalbestyrelsen under en børnefaglig undersøgelse sikre kontinuitet og stabilitet for barnet eller den unge, ved at væsentlige møder med barnet eller den unge som udgangspunkt afholdes med deltagelse af to børne- og ungerådgivere, jf. stk. 5.</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Anbragte børn skal ikke udsættes for unødige skift.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De har brug for stabile voksne.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er brug for vedvarende anbringelser for nogle børn,</a:t>
            </a:r>
            <a:r>
              <a:rPr lang="da-DK" sz="1200" kern="1200" baseline="0" dirty="0" smtClean="0">
                <a:solidFill>
                  <a:schemeClr val="tx1"/>
                </a:solidFill>
                <a:effectLst/>
                <a:latin typeface="+mn-lt"/>
                <a:ea typeface="+mn-ea"/>
                <a:cs typeface="+mn-cs"/>
              </a:rPr>
              <a:t> derfor blandt andet mulighed for at træffe afgørelse om anbringelse før fødsel.</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8</a:t>
            </a:fld>
            <a:endParaRPr lang="da-DK" dirty="0"/>
          </a:p>
        </p:txBody>
      </p:sp>
    </p:spTree>
    <p:extLst>
      <p:ext uri="{BB962C8B-B14F-4D97-AF65-F5344CB8AC3E}">
        <p14:creationId xmlns:p14="http://schemas.microsoft.com/office/powerpoint/2010/main" val="3129359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baseline="0" dirty="0" smtClean="0"/>
              <a:t>Ret til inddragelse og indflydelse: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Barnets rettigheder er</a:t>
            </a:r>
            <a:r>
              <a:rPr lang="da-DK" sz="1200" kern="1200" baseline="0" dirty="0" smtClean="0">
                <a:solidFill>
                  <a:schemeClr val="tx1"/>
                </a:solidFill>
                <a:effectLst/>
                <a:latin typeface="+mn-lt"/>
                <a:ea typeface="+mn-ea"/>
                <a:cs typeface="+mn-cs"/>
              </a:rPr>
              <a:t> vigtige at</a:t>
            </a:r>
            <a:r>
              <a:rPr lang="da-DK" sz="1200" kern="1200" dirty="0" smtClean="0">
                <a:solidFill>
                  <a:schemeClr val="tx1"/>
                </a:solidFill>
                <a:effectLst/>
                <a:latin typeface="+mn-lt"/>
                <a:ea typeface="+mn-ea"/>
                <a:cs typeface="+mn-cs"/>
              </a:rPr>
              <a:t> starte med, fordi det er så essentielt i barnets</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lov. Det er nu nedfældet i loven, at der er ret til inddragelse,</a:t>
            </a:r>
            <a:r>
              <a:rPr lang="da-DK" sz="1200" kern="1200" baseline="0" dirty="0" smtClean="0">
                <a:solidFill>
                  <a:schemeClr val="tx1"/>
                </a:solidFill>
                <a:effectLst/>
                <a:latin typeface="+mn-lt"/>
                <a:ea typeface="+mn-ea"/>
                <a:cs typeface="+mn-cs"/>
              </a:rPr>
              <a:t> og </a:t>
            </a:r>
            <a:r>
              <a:rPr lang="da-DK" sz="1200" kern="1200" dirty="0" smtClean="0">
                <a:solidFill>
                  <a:schemeClr val="tx1"/>
                </a:solidFill>
                <a:effectLst/>
                <a:latin typeface="+mn-lt"/>
                <a:ea typeface="+mn-ea"/>
                <a:cs typeface="+mn-cs"/>
              </a:rPr>
              <a:t>der er også ret til indflydelse.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vil sige, at nu er det præciseret, at alle børn skal inddrages i egen sag.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vil også sige, at det er et</a:t>
            </a:r>
            <a:r>
              <a:rPr lang="da-DK" sz="1200" kern="1200" baseline="0" dirty="0" smtClean="0">
                <a:solidFill>
                  <a:schemeClr val="tx1"/>
                </a:solidFill>
                <a:effectLst/>
                <a:latin typeface="+mn-lt"/>
                <a:ea typeface="+mn-ea"/>
                <a:cs typeface="+mn-cs"/>
              </a:rPr>
              <a:t> krav, at når man</a:t>
            </a:r>
            <a:r>
              <a:rPr lang="da-DK" sz="1200" kern="1200" dirty="0" smtClean="0">
                <a:solidFill>
                  <a:schemeClr val="tx1"/>
                </a:solidFill>
                <a:effectLst/>
                <a:latin typeface="+mn-lt"/>
                <a:ea typeface="+mn-ea"/>
                <a:cs typeface="+mn-cs"/>
              </a:rPr>
              <a:t> træffer en afgørelse, </a:t>
            </a:r>
            <a:r>
              <a:rPr lang="da-DK" sz="1200" kern="1200" baseline="0" dirty="0" smtClean="0">
                <a:solidFill>
                  <a:schemeClr val="tx1"/>
                </a:solidFill>
                <a:effectLst/>
                <a:latin typeface="+mn-lt"/>
                <a:ea typeface="+mn-ea"/>
                <a:cs typeface="+mn-cs"/>
              </a:rPr>
              <a:t>skal</a:t>
            </a:r>
            <a:r>
              <a:rPr lang="da-DK" sz="1200" kern="1200" dirty="0" smtClean="0">
                <a:solidFill>
                  <a:schemeClr val="tx1"/>
                </a:solidFill>
                <a:effectLst/>
                <a:latin typeface="+mn-lt"/>
                <a:ea typeface="+mn-ea"/>
                <a:cs typeface="+mn-cs"/>
              </a:rPr>
              <a:t> barnets perspektiver og ønsker inddrages.</a:t>
            </a:r>
            <a:r>
              <a:rPr lang="da-DK" sz="1200" kern="1200" baseline="0" dirty="0" smtClean="0">
                <a:solidFill>
                  <a:schemeClr val="tx1"/>
                </a:solidFill>
                <a:effectLst/>
                <a:latin typeface="+mn-lt"/>
                <a:ea typeface="+mn-ea"/>
                <a:cs typeface="+mn-cs"/>
              </a:rPr>
              <a:t> D</a:t>
            </a:r>
            <a:r>
              <a:rPr lang="da-DK" sz="1200" kern="1200" dirty="0" smtClean="0">
                <a:solidFill>
                  <a:schemeClr val="tx1"/>
                </a:solidFill>
                <a:effectLst/>
                <a:latin typeface="+mn-lt"/>
                <a:ea typeface="+mn-ea"/>
                <a:cs typeface="+mn-cs"/>
              </a:rPr>
              <a:t>et skal kunne dokumenteres, så det</a:t>
            </a:r>
            <a:r>
              <a:rPr lang="da-DK" sz="1200" kern="1200" baseline="0" dirty="0" smtClean="0">
                <a:solidFill>
                  <a:schemeClr val="tx1"/>
                </a:solidFill>
                <a:effectLst/>
                <a:latin typeface="+mn-lt"/>
                <a:ea typeface="+mn-ea"/>
                <a:cs typeface="+mn-cs"/>
              </a:rPr>
              <a:t> skal skrives ned, </a:t>
            </a:r>
            <a:r>
              <a:rPr lang="da-DK" sz="1200" kern="1200" dirty="0" smtClean="0">
                <a:solidFill>
                  <a:schemeClr val="tx1"/>
                </a:solidFill>
                <a:effectLst/>
                <a:latin typeface="+mn-lt"/>
                <a:ea typeface="+mn-ea"/>
                <a:cs typeface="+mn-cs"/>
              </a:rPr>
              <a:t>hvordan man har inddraget barnet eller den unge</a:t>
            </a:r>
            <a:r>
              <a:rPr lang="da-DK" sz="1200" kern="1200" baseline="0" dirty="0" smtClean="0">
                <a:solidFill>
                  <a:schemeClr val="tx1"/>
                </a:solidFill>
                <a:effectLst/>
                <a:latin typeface="+mn-lt"/>
                <a:ea typeface="+mn-ea"/>
                <a:cs typeface="+mn-cs"/>
              </a:rPr>
              <a:t> og</a:t>
            </a:r>
            <a:r>
              <a:rPr lang="da-DK" sz="1200" kern="1200" dirty="0" smtClean="0">
                <a:solidFill>
                  <a:schemeClr val="tx1"/>
                </a:solidFill>
                <a:effectLst/>
                <a:latin typeface="+mn-lt"/>
                <a:ea typeface="+mn-ea"/>
                <a:cs typeface="+mn-cs"/>
              </a:rPr>
              <a:t> hvilken</a:t>
            </a:r>
            <a:r>
              <a:rPr lang="da-DK" sz="1200" kern="1200" baseline="0" dirty="0" smtClean="0">
                <a:solidFill>
                  <a:schemeClr val="tx1"/>
                </a:solidFill>
                <a:effectLst/>
                <a:latin typeface="+mn-lt"/>
                <a:ea typeface="+mn-ea"/>
                <a:cs typeface="+mn-cs"/>
              </a:rPr>
              <a:t> vægt barnets eller den unges perspektiver og ønsker har i afgørelsen. Når det er dokumenteret i sagen, er det </a:t>
            </a:r>
            <a:r>
              <a:rPr lang="da-DK" sz="1200" kern="1200" dirty="0" smtClean="0">
                <a:solidFill>
                  <a:schemeClr val="tx1"/>
                </a:solidFill>
                <a:effectLst/>
                <a:latin typeface="+mn-lt"/>
                <a:ea typeface="+mn-ea"/>
                <a:cs typeface="+mn-cs"/>
              </a:rPr>
              <a:t>muligt at følge</a:t>
            </a:r>
            <a:r>
              <a:rPr lang="da-DK" sz="1200" kern="1200" baseline="0" dirty="0" smtClean="0">
                <a:solidFill>
                  <a:schemeClr val="tx1"/>
                </a:solidFill>
                <a:effectLst/>
                <a:latin typeface="+mn-lt"/>
                <a:ea typeface="+mn-ea"/>
                <a:cs typeface="+mn-cs"/>
              </a:rPr>
              <a:t> op på</a:t>
            </a:r>
            <a:r>
              <a:rPr lang="da-DK" sz="1200" kern="1200" dirty="0" smtClean="0">
                <a:solidFill>
                  <a:schemeClr val="tx1"/>
                </a:solidFill>
                <a:effectLst/>
                <a:latin typeface="+mn-lt"/>
                <a:ea typeface="+mn-ea"/>
                <a:cs typeface="+mn-cs"/>
              </a:rPr>
              <a:t>, at inddragelsen er sket.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har altid været sådan, at man skal inddrage børn, men</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med den nye lov</a:t>
            </a:r>
            <a:r>
              <a:rPr lang="da-DK" sz="1200" kern="1200" baseline="0" dirty="0" smtClean="0">
                <a:solidFill>
                  <a:schemeClr val="tx1"/>
                </a:solidFill>
                <a:effectLst/>
                <a:latin typeface="+mn-lt"/>
                <a:ea typeface="+mn-ea"/>
                <a:cs typeface="+mn-cs"/>
              </a:rPr>
              <a:t> er der</a:t>
            </a:r>
            <a:r>
              <a:rPr lang="da-DK" sz="1200" kern="1200" dirty="0" smtClean="0">
                <a:solidFill>
                  <a:schemeClr val="tx1"/>
                </a:solidFill>
                <a:effectLst/>
                <a:latin typeface="+mn-lt"/>
                <a:ea typeface="+mn-ea"/>
                <a:cs typeface="+mn-cs"/>
              </a:rPr>
              <a:t> tale om en skærpelse, og det er også skærpet, at undtagelse</a:t>
            </a:r>
            <a:r>
              <a:rPr lang="da-DK" sz="1200" kern="1200" baseline="0" dirty="0" smtClean="0">
                <a:solidFill>
                  <a:schemeClr val="tx1"/>
                </a:solidFill>
                <a:effectLst/>
                <a:latin typeface="+mn-lt"/>
                <a:ea typeface="+mn-ea"/>
                <a:cs typeface="+mn-cs"/>
              </a:rPr>
              <a:t> af inddragelse kun kan ske i helt særlige tilfælde.</a:t>
            </a:r>
            <a:r>
              <a:rPr lang="da-DK" sz="1200" kern="1200" dirty="0" smtClean="0">
                <a:solidFill>
                  <a:schemeClr val="tx1"/>
                </a:solidFill>
                <a:effectLst/>
                <a:latin typeface="+mn-lt"/>
                <a:ea typeface="+mn-ea"/>
                <a:cs typeface="+mn-cs"/>
              </a:rPr>
              <a:t> Argumentet for undtagelse</a:t>
            </a:r>
            <a:r>
              <a:rPr lang="da-DK" sz="1200" kern="1200" baseline="0" dirty="0" smtClean="0">
                <a:solidFill>
                  <a:schemeClr val="tx1"/>
                </a:solidFill>
                <a:effectLst/>
                <a:latin typeface="+mn-lt"/>
                <a:ea typeface="+mn-ea"/>
                <a:cs typeface="+mn-cs"/>
              </a:rPr>
              <a:t> skal </a:t>
            </a:r>
            <a:r>
              <a:rPr lang="da-DK" sz="1200" kern="1200" dirty="0" smtClean="0">
                <a:solidFill>
                  <a:schemeClr val="tx1"/>
                </a:solidFill>
                <a:effectLst/>
                <a:latin typeface="+mn-lt"/>
                <a:ea typeface="+mn-ea"/>
                <a:cs typeface="+mn-cs"/>
              </a:rPr>
              <a:t>være dokumenteret tydeligt i sagen.</a:t>
            </a:r>
            <a:r>
              <a:rPr lang="da-DK" sz="1200" kern="1200" baseline="0" dirty="0" smtClean="0">
                <a:solidFill>
                  <a:schemeClr val="tx1"/>
                </a:solidFill>
                <a:effectLst/>
                <a:latin typeface="+mn-lt"/>
                <a:ea typeface="+mn-ea"/>
                <a:cs typeface="+mn-cs"/>
              </a:rPr>
              <a:t> En undtagelsesårsag kan fx væ</a:t>
            </a:r>
            <a:r>
              <a:rPr lang="da-DK" sz="1200" kern="1200" dirty="0" smtClean="0">
                <a:solidFill>
                  <a:schemeClr val="tx1"/>
                </a:solidFill>
                <a:effectLst/>
                <a:latin typeface="+mn-lt"/>
                <a:ea typeface="+mn-ea"/>
                <a:cs typeface="+mn-cs"/>
              </a:rPr>
              <a:t>re en meget svær funktionsnedsættelse.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er ikke noget alderskrav til inddragelse og</a:t>
            </a:r>
            <a:r>
              <a:rPr lang="da-DK" sz="1200" kern="1200" baseline="0" dirty="0" smtClean="0">
                <a:solidFill>
                  <a:schemeClr val="tx1"/>
                </a:solidFill>
                <a:effectLst/>
                <a:latin typeface="+mn-lt"/>
                <a:ea typeface="+mn-ea"/>
                <a:cs typeface="+mn-cs"/>
              </a:rPr>
              <a:t> der er</a:t>
            </a:r>
            <a:r>
              <a:rPr lang="da-DK" sz="1200" kern="1200" dirty="0" smtClean="0">
                <a:solidFill>
                  <a:schemeClr val="tx1"/>
                </a:solidFill>
                <a:effectLst/>
                <a:latin typeface="+mn-lt"/>
                <a:ea typeface="+mn-ea"/>
                <a:cs typeface="+mn-cs"/>
              </a:rPr>
              <a:t> generelt ingen andre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undtagelsesårsager. Det er altså en nyskabelse, at inddragelse skal sikres i alle tilfælde, og det er noget, der bliver evalueret på fra centralt hold.</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Partsbeføjelse:</a:t>
            </a:r>
            <a:r>
              <a:rPr lang="da-DK" sz="1200" b="1" kern="1200" baseline="0" dirty="0" smtClean="0">
                <a:solidFill>
                  <a:schemeClr val="tx1"/>
                </a:solidFill>
                <a:effectLst/>
                <a:latin typeface="+mn-lt"/>
                <a:ea typeface="+mn-ea"/>
                <a:cs typeface="+mn-cs"/>
              </a:rPr>
              <a:t>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Børn fra 10-12 år, med serviceloven, har en selvstændig partsstatus og selvstændig klageret.</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Den aldersgrænse, den bliver nu nedsat til 10 år, så vil I altså se en række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børn, der får selvstændig klageret for eksempel i en afgørelse om anbringelse uden for hjemmet. </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Bisidder: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er også indskærpet nu, at man har ret til en bisidder, og at alle børn skal vejledes om den ret.</a:t>
            </a:r>
            <a:r>
              <a:rPr lang="da-DK" sz="1200" kern="1200" baseline="0" dirty="0" smtClean="0">
                <a:solidFill>
                  <a:schemeClr val="tx1"/>
                </a:solidFill>
                <a:effectLst/>
                <a:latin typeface="+mn-lt"/>
                <a:ea typeface="+mn-ea"/>
                <a:cs typeface="+mn-cs"/>
              </a:rPr>
              <a:t> Børn og unge</a:t>
            </a:r>
            <a:r>
              <a:rPr lang="da-DK" sz="1200" kern="1200" dirty="0" smtClean="0">
                <a:solidFill>
                  <a:schemeClr val="tx1"/>
                </a:solidFill>
                <a:effectLst/>
                <a:latin typeface="+mn-lt"/>
                <a:ea typeface="+mn-ea"/>
                <a:cs typeface="+mn-cs"/>
              </a:rPr>
              <a:t> har altid haft ret til en bisidder, men nu er der altså skrevet ned i loven, at kommunerne også skal huske at vejlede om det, det er der nok mange, der allerede har gjort, men det bliver altså også noget, som nu kommer til at stå i loven.</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Anmode om anbringelse mv.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Med</a:t>
            </a:r>
            <a:r>
              <a:rPr lang="da-DK" sz="1200" kern="1200" baseline="0" dirty="0" smtClean="0">
                <a:solidFill>
                  <a:schemeClr val="tx1"/>
                </a:solidFill>
                <a:effectLst/>
                <a:latin typeface="+mn-lt"/>
                <a:ea typeface="+mn-ea"/>
                <a:cs typeface="+mn-cs"/>
              </a:rPr>
              <a:t> loven kommer</a:t>
            </a:r>
            <a:r>
              <a:rPr lang="da-DK" sz="1200" kern="1200" dirty="0" smtClean="0">
                <a:solidFill>
                  <a:schemeClr val="tx1"/>
                </a:solidFill>
                <a:effectLst/>
                <a:latin typeface="+mn-lt"/>
                <a:ea typeface="+mn-ea"/>
                <a:cs typeface="+mn-cs"/>
              </a:rPr>
              <a:t> en række rettigheder for børnene. De får fx ret til at bede om at blive anbragt.</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 får ret til at bede om at få en støtteperson under samvær, under anbringelse.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Hvis man er anbragt og har samvær, kan man også bede om at få det suspenderet i en periode.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Derudover får barnet også ret til at bede om permanent anbringelse.</a:t>
            </a:r>
            <a:endParaRPr lang="da-DK" b="1" baseline="0" dirty="0" smtClean="0"/>
          </a:p>
          <a:p>
            <a:pPr marL="0" indent="0">
              <a:buFont typeface="Arial" panose="020B0604020202020204" pitchFamily="34" charset="0"/>
              <a:buNone/>
            </a:pPr>
            <a:endParaRPr lang="da-DK" b="1" dirty="0" smtClean="0"/>
          </a:p>
          <a:p>
            <a:pPr marL="0" indent="0">
              <a:buFont typeface="Arial" panose="020B0604020202020204" pitchFamily="34" charset="0"/>
              <a:buNone/>
            </a:pPr>
            <a:endParaRPr lang="da-DK" b="1" dirty="0" smtClean="0"/>
          </a:p>
          <a:p>
            <a:pPr marL="0" indent="0">
              <a:buFont typeface="Arial" panose="020B0604020202020204" pitchFamily="34" charset="0"/>
              <a:buNone/>
            </a:pPr>
            <a:endParaRPr lang="da-DK" b="1" dirty="0" smtClean="0"/>
          </a:p>
          <a:p>
            <a:pPr marL="0" indent="0">
              <a:buFont typeface="Arial" panose="020B0604020202020204" pitchFamily="34" charset="0"/>
              <a:buNone/>
            </a:pPr>
            <a:endParaRPr lang="da-DK" b="1" dirty="0" smtClean="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9</a:t>
            </a:fld>
            <a:endParaRPr lang="da-DK" dirty="0"/>
          </a:p>
        </p:txBody>
      </p:sp>
    </p:spTree>
    <p:extLst>
      <p:ext uri="{BB962C8B-B14F-4D97-AF65-F5344CB8AC3E}">
        <p14:creationId xmlns:p14="http://schemas.microsoft.com/office/powerpoint/2010/main" val="2945441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6" y="908720"/>
            <a:ext cx="10538884" cy="612070"/>
          </a:xfrm>
        </p:spPr>
        <p:txBody>
          <a:bodyPr anchor="t" anchorCtr="0"/>
          <a:lstStyle/>
          <a:p>
            <a:r>
              <a:rPr lang="da-DK" smtClean="0"/>
              <a:t>Klik for at redigere i master</a:t>
            </a:r>
            <a:endParaRPr lang="da-DK" dirty="0"/>
          </a:p>
        </p:txBody>
      </p:sp>
      <p:sp>
        <p:nvSpPr>
          <p:cNvPr id="3" name="Pladsholder til indhold 2"/>
          <p:cNvSpPr>
            <a:spLocks noGrp="1"/>
          </p:cNvSpPr>
          <p:nvPr>
            <p:ph idx="1"/>
          </p:nvPr>
        </p:nvSpPr>
        <p:spPr>
          <a:xfrm>
            <a:off x="838206" y="1628780"/>
            <a:ext cx="10538884"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21"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22"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Tree>
    <p:extLst>
      <p:ext uri="{BB962C8B-B14F-4D97-AF65-F5344CB8AC3E}">
        <p14:creationId xmlns:p14="http://schemas.microsoft.com/office/powerpoint/2010/main" val="602714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beige">
    <p:bg>
      <p:bgPr>
        <a:solidFill>
          <a:srgbClr val="DED5CB"/>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3" name="Billed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3461260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beige">
    <p:bg>
      <p:bgPr>
        <a:solidFill>
          <a:srgbClr val="DED5CB"/>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12740163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lede-1_bei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DED5C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3" name="Billed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8782795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lede-2_bei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DED5CB">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5"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7"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8"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3" name="Billed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4364570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gul">
    <p:bg>
      <p:bgPr>
        <a:solidFill>
          <a:srgbClr val="ECE38A"/>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14465597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gul">
    <p:bg>
      <p:bgPr>
        <a:solidFill>
          <a:srgbClr val="ECE38A"/>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4814395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lede-2_gul">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ECE38A">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5"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7"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8"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8392330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3_gul">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ECE38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13987931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grøn">
    <p:bg>
      <p:bgPr>
        <a:solidFill>
          <a:srgbClr val="BAD9C1"/>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4992172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grøn">
    <p:bg>
      <p:bgPr>
        <a:solidFill>
          <a:srgbClr val="BAD9C1"/>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11346883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2 indholdsobjekter">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8206" y="1628780"/>
            <a:ext cx="5112568"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21"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22"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7" name="Pladsholder til indhold 2"/>
          <p:cNvSpPr>
            <a:spLocks noGrp="1"/>
          </p:cNvSpPr>
          <p:nvPr>
            <p:ph idx="10"/>
          </p:nvPr>
        </p:nvSpPr>
        <p:spPr>
          <a:xfrm>
            <a:off x="6262489" y="1628780"/>
            <a:ext cx="5112568"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Titel 1"/>
          <p:cNvSpPr>
            <a:spLocks noGrp="1"/>
          </p:cNvSpPr>
          <p:nvPr>
            <p:ph type="title"/>
          </p:nvPr>
        </p:nvSpPr>
        <p:spPr>
          <a:xfrm>
            <a:off x="838206" y="908720"/>
            <a:ext cx="10538884"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33577287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lede-1_gul">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BAD9C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11920452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lede-2_grøn">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BAD9C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41221334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mørkegrå">
    <p:bg>
      <p:bgPr>
        <a:solidFill>
          <a:srgbClr val="BCB5B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42486162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mørkgrå">
    <p:bg>
      <p:bgPr>
        <a:solidFill>
          <a:srgbClr val="BCB5B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20674981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lede-1_mørkgr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BCB5B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sp>
        <p:nvSpPr>
          <p:cNvPr id="23"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24"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5"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23664805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lede-2_mørkgr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BCB5B2">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5"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6"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7"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4946178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orange">
    <p:bg>
      <p:bgPr>
        <a:solidFill>
          <a:srgbClr val="E9D39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7117336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pitel-orange">
    <p:bg>
      <p:bgPr>
        <a:solidFill>
          <a:srgbClr val="E9D39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20462392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lede-1_oran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E9D392">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140218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illede-2_oran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E9D392">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920583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venstre, indhold højre">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5615956" y="908721"/>
            <a:ext cx="5761137" cy="4968212"/>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Pladsholder til tekst 12"/>
          <p:cNvSpPr>
            <a:spLocks noGrp="1"/>
          </p:cNvSpPr>
          <p:nvPr>
            <p:ph type="body" sz="quarter" idx="13"/>
          </p:nvPr>
        </p:nvSpPr>
        <p:spPr>
          <a:xfrm>
            <a:off x="838200" y="2204868"/>
            <a:ext cx="4633733" cy="367206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dato 3"/>
          <p:cNvSpPr>
            <a:spLocks noGrp="1"/>
          </p:cNvSpPr>
          <p:nvPr>
            <p:ph type="dt" sz="half" idx="14"/>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1"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4"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5" name="Titel 1"/>
          <p:cNvSpPr>
            <a:spLocks noGrp="1"/>
          </p:cNvSpPr>
          <p:nvPr>
            <p:ph type="title"/>
          </p:nvPr>
        </p:nvSpPr>
        <p:spPr>
          <a:xfrm>
            <a:off x="838206" y="908720"/>
            <a:ext cx="4633727" cy="1152128"/>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85301653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lysgrå">
    <p:bg>
      <p:bgPr>
        <a:solidFill>
          <a:srgbClr val="C6C7C9"/>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625040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pitel-grå">
    <p:bg>
      <p:bgPr>
        <a:solidFill>
          <a:srgbClr val="C6C7C9"/>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32674332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llede-1_gr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C6C7C9">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7782084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lede-3_bei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1841428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blå">
    <p:bg>
      <p:bgPr>
        <a:solidFill>
          <a:srgbClr val="CDE7EE"/>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1172866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pitel-blå">
    <p:bg>
      <p:bgPr>
        <a:solidFill>
          <a:srgbClr val="CDE7EE"/>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40083061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llede-1_bl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ktangel 2"/>
          <p:cNvSpPr/>
          <p:nvPr userDrawn="1"/>
        </p:nvSpPr>
        <p:spPr>
          <a:xfrm>
            <a:off x="0" y="1"/>
            <a:ext cx="12192000" cy="6858000"/>
          </a:xfrm>
          <a:prstGeom prst="rect">
            <a:avLst/>
          </a:prstGeom>
          <a:solidFill>
            <a:srgbClr val="CDDEF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92532644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illede-3_bl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CDDEF3">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hidden="1"/>
          <p:cNvPicPr>
            <a:picLocks noChangeAspect="1"/>
          </p:cNvPicPr>
          <p:nvPr userDrawn="1"/>
        </p:nvPicPr>
        <p:blipFill>
          <a:blip r:embed="rId3"/>
          <a:stretch>
            <a:fillRect/>
          </a:stretch>
        </p:blipFill>
        <p:spPr>
          <a:xfrm>
            <a:off x="814388" y="2996952"/>
            <a:ext cx="1603387" cy="548688"/>
          </a:xfrm>
          <a:prstGeom prst="rect">
            <a:avLst/>
          </a:prstGeom>
        </p:spPr>
      </p:pic>
      <p:pic>
        <p:nvPicPr>
          <p:cNvPr id="11" name="Billede 10"/>
          <p:cNvPicPr>
            <a:picLocks noChangeAspect="1"/>
          </p:cNvPicPr>
          <p:nvPr userDrawn="1"/>
        </p:nvPicPr>
        <p:blipFill>
          <a:blip r:embed="rId4"/>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5"/>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5" name="Billed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120334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kst venstre, billede højre">
    <p:spTree>
      <p:nvGrpSpPr>
        <p:cNvPr id="1" name=""/>
        <p:cNvGrpSpPr/>
        <p:nvPr/>
      </p:nvGrpSpPr>
      <p:grpSpPr>
        <a:xfrm>
          <a:off x="0" y="0"/>
          <a:ext cx="0" cy="0"/>
          <a:chOff x="0" y="0"/>
          <a:chExt cx="0" cy="0"/>
        </a:xfrm>
      </p:grpSpPr>
      <p:sp>
        <p:nvSpPr>
          <p:cNvPr id="8" name="Pladsholder til billede 7"/>
          <p:cNvSpPr>
            <a:spLocks noGrp="1"/>
          </p:cNvSpPr>
          <p:nvPr>
            <p:ph type="pic" sz="quarter" idx="17"/>
          </p:nvPr>
        </p:nvSpPr>
        <p:spPr>
          <a:xfrm>
            <a:off x="7306291" y="0"/>
            <a:ext cx="4885709" cy="6858000"/>
          </a:xfrm>
          <a:prstGeom prst="rect">
            <a:avLst/>
          </a:prstGeom>
        </p:spPr>
        <p:txBody>
          <a:bodyPr/>
          <a:lstStyle/>
          <a:p>
            <a:r>
              <a:rPr lang="da-DK" smtClean="0"/>
              <a:t>Klik på ikonet for at tilføje et billede</a:t>
            </a:r>
            <a:endParaRPr lang="da-DK" dirty="0"/>
          </a:p>
        </p:txBody>
      </p:sp>
      <p:sp>
        <p:nvSpPr>
          <p:cNvPr id="10" name="Pladsholder til dato 3"/>
          <p:cNvSpPr>
            <a:spLocks noGrp="1"/>
          </p:cNvSpPr>
          <p:nvPr>
            <p:ph type="dt" sz="half" idx="2"/>
          </p:nvPr>
        </p:nvSpPr>
        <p:spPr>
          <a:xfrm>
            <a:off x="3953378"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2" name="Pladsholder til slidenummer 5"/>
          <p:cNvSpPr>
            <a:spLocks noGrp="1"/>
          </p:cNvSpPr>
          <p:nvPr>
            <p:ph type="sldNum" sz="quarter" idx="4"/>
          </p:nvPr>
        </p:nvSpPr>
        <p:spPr>
          <a:xfrm>
            <a:off x="4529442"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6" name="Pladsholder til sidefod 4"/>
          <p:cNvSpPr>
            <a:spLocks noGrp="1"/>
          </p:cNvSpPr>
          <p:nvPr>
            <p:ph type="ftr" sz="quarter" idx="3"/>
          </p:nvPr>
        </p:nvSpPr>
        <p:spPr>
          <a:xfrm>
            <a:off x="839424" y="6361702"/>
            <a:ext cx="4788000"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8" name="Pladsholder til indhold 2"/>
          <p:cNvSpPr>
            <a:spLocks noGrp="1"/>
          </p:cNvSpPr>
          <p:nvPr>
            <p:ph idx="1"/>
          </p:nvPr>
        </p:nvSpPr>
        <p:spPr>
          <a:xfrm>
            <a:off x="839417" y="1772816"/>
            <a:ext cx="5616624"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9" name="Titel 1"/>
          <p:cNvSpPr>
            <a:spLocks noGrp="1"/>
          </p:cNvSpPr>
          <p:nvPr>
            <p:ph type="title"/>
          </p:nvPr>
        </p:nvSpPr>
        <p:spPr>
          <a:xfrm>
            <a:off x="839416" y="908720"/>
            <a:ext cx="5857162"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255150940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kst højre, billede venstre">
    <p:spTree>
      <p:nvGrpSpPr>
        <p:cNvPr id="1" name=""/>
        <p:cNvGrpSpPr/>
        <p:nvPr/>
      </p:nvGrpSpPr>
      <p:grpSpPr>
        <a:xfrm>
          <a:off x="0" y="0"/>
          <a:ext cx="0" cy="0"/>
          <a:chOff x="0" y="0"/>
          <a:chExt cx="0" cy="0"/>
        </a:xfrm>
      </p:grpSpPr>
      <p:sp>
        <p:nvSpPr>
          <p:cNvPr id="10"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5"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8" name="Pladsholder til billede 7"/>
          <p:cNvSpPr>
            <a:spLocks noGrp="1"/>
          </p:cNvSpPr>
          <p:nvPr>
            <p:ph type="pic" sz="quarter" idx="17"/>
          </p:nvPr>
        </p:nvSpPr>
        <p:spPr>
          <a:xfrm>
            <a:off x="1" y="0"/>
            <a:ext cx="4885709" cy="6858000"/>
          </a:xfrm>
          <a:prstGeom prst="rect">
            <a:avLst/>
          </a:prstGeom>
        </p:spPr>
        <p:txBody>
          <a:bodyPr/>
          <a:lstStyle/>
          <a:p>
            <a:r>
              <a:rPr lang="da-DK" smtClean="0"/>
              <a:t>Klik på ikonet for at tilføje et billede</a:t>
            </a:r>
            <a:endParaRPr lang="da-DK" dirty="0"/>
          </a:p>
        </p:txBody>
      </p:sp>
      <p:sp>
        <p:nvSpPr>
          <p:cNvPr id="16" name="Pladsholder til sidefod 4"/>
          <p:cNvSpPr>
            <a:spLocks noGrp="1"/>
          </p:cNvSpPr>
          <p:nvPr>
            <p:ph type="ftr" sz="quarter" idx="3"/>
          </p:nvPr>
        </p:nvSpPr>
        <p:spPr>
          <a:xfrm>
            <a:off x="5519936" y="6361702"/>
            <a:ext cx="4788000"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7" name="Tekstfelt 16"/>
          <p:cNvSpPr txBox="1"/>
          <p:nvPr userDrawn="1"/>
        </p:nvSpPr>
        <p:spPr>
          <a:xfrm>
            <a:off x="5519928" y="6259213"/>
            <a:ext cx="1440160" cy="138499"/>
          </a:xfrm>
          <a:prstGeom prst="rect">
            <a:avLst/>
          </a:prstGeom>
          <a:noFill/>
        </p:spPr>
        <p:txBody>
          <a:bodyPr wrap="square" lIns="0" tIns="0" rIns="0" bIns="0" rtlCol="0">
            <a:spAutoFit/>
          </a:bodyPr>
          <a:lstStyle/>
          <a:p>
            <a:r>
              <a:rPr lang="da-DK" sz="900" b="1" dirty="0" smtClean="0">
                <a:solidFill>
                  <a:schemeClr val="tx2"/>
                </a:solidFill>
              </a:rPr>
              <a:t>Social- og Boligstyrelsen</a:t>
            </a:r>
            <a:endParaRPr lang="da-DK" sz="900" b="1" dirty="0">
              <a:solidFill>
                <a:schemeClr val="tx2"/>
              </a:solidFill>
            </a:endParaRPr>
          </a:p>
        </p:txBody>
      </p:sp>
      <p:sp>
        <p:nvSpPr>
          <p:cNvPr id="21" name="Pladsholder til indhold 2"/>
          <p:cNvSpPr>
            <a:spLocks noGrp="1"/>
          </p:cNvSpPr>
          <p:nvPr>
            <p:ph idx="1"/>
          </p:nvPr>
        </p:nvSpPr>
        <p:spPr>
          <a:xfrm>
            <a:off x="5519928" y="1772816"/>
            <a:ext cx="5851457"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3" name="Titel 1"/>
          <p:cNvSpPr>
            <a:spLocks noGrp="1"/>
          </p:cNvSpPr>
          <p:nvPr>
            <p:ph type="title"/>
          </p:nvPr>
        </p:nvSpPr>
        <p:spPr>
          <a:xfrm>
            <a:off x="5519928" y="908720"/>
            <a:ext cx="5857162"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1393584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53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ød fremhævet + tekst højre">
    <p:spTree>
      <p:nvGrpSpPr>
        <p:cNvPr id="1" name=""/>
        <p:cNvGrpSpPr/>
        <p:nvPr/>
      </p:nvGrpSpPr>
      <p:grpSpPr>
        <a:xfrm>
          <a:off x="0" y="0"/>
          <a:ext cx="0" cy="0"/>
          <a:chOff x="0" y="0"/>
          <a:chExt cx="0" cy="0"/>
        </a:xfrm>
      </p:grpSpPr>
      <p:sp>
        <p:nvSpPr>
          <p:cNvPr id="2" name="Rektangel 1"/>
          <p:cNvSpPr/>
          <p:nvPr userDrawn="1"/>
        </p:nvSpPr>
        <p:spPr>
          <a:xfrm>
            <a:off x="0" y="0"/>
            <a:ext cx="544792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12"/>
          <p:cNvSpPr>
            <a:spLocks noGrp="1"/>
          </p:cNvSpPr>
          <p:nvPr>
            <p:ph type="body" sz="quarter" idx="17" hasCustomPrompt="1"/>
          </p:nvPr>
        </p:nvSpPr>
        <p:spPr>
          <a:xfrm>
            <a:off x="551383" y="908720"/>
            <a:ext cx="4392489" cy="4857447"/>
          </a:xfrm>
          <a:prstGeom prst="rect">
            <a:avLst/>
          </a:prstGeom>
        </p:spPr>
        <p:txBody>
          <a:bodyPr>
            <a:normAutofit/>
          </a:bodyPr>
          <a:lstStyle>
            <a:lvl1pPr marL="0" indent="0">
              <a:buNone/>
              <a:defRPr sz="2400" b="1">
                <a:solidFill>
                  <a:schemeClr val="bg1"/>
                </a:solidFill>
              </a:defRPr>
            </a:lvl1pPr>
            <a:lvl2pPr>
              <a:defRPr sz="2400" b="1">
                <a:solidFill>
                  <a:schemeClr val="bg1"/>
                </a:solidFill>
              </a:defRPr>
            </a:lvl2pPr>
            <a:lvl3pPr>
              <a:defRPr sz="2400" b="1">
                <a:solidFill>
                  <a:schemeClr val="bg1"/>
                </a:solidFill>
              </a:defRPr>
            </a:lvl3pPr>
            <a:lvl4pPr>
              <a:defRPr sz="2400" b="1">
                <a:solidFill>
                  <a:schemeClr val="bg1"/>
                </a:solidFill>
              </a:defRPr>
            </a:lvl4pPr>
            <a:lvl5pPr>
              <a:defRPr sz="2400" b="1">
                <a:solidFill>
                  <a:schemeClr val="bg1"/>
                </a:solidFill>
              </a:defRPr>
            </a:lvl5p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4"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5" name="Pladsholder til sidefod 4"/>
          <p:cNvSpPr>
            <a:spLocks noGrp="1"/>
          </p:cNvSpPr>
          <p:nvPr>
            <p:ph type="ftr" sz="quarter" idx="3"/>
          </p:nvPr>
        </p:nvSpPr>
        <p:spPr>
          <a:xfrm>
            <a:off x="6096000" y="6361702"/>
            <a:ext cx="4248000"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6"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20" name="Pladsholder til indhold 2"/>
          <p:cNvSpPr>
            <a:spLocks noGrp="1"/>
          </p:cNvSpPr>
          <p:nvPr>
            <p:ph idx="1"/>
          </p:nvPr>
        </p:nvSpPr>
        <p:spPr>
          <a:xfrm>
            <a:off x="6095992" y="1772816"/>
            <a:ext cx="5275393"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1" name="Titel 1"/>
          <p:cNvSpPr>
            <a:spLocks noGrp="1"/>
          </p:cNvSpPr>
          <p:nvPr>
            <p:ph type="title"/>
          </p:nvPr>
        </p:nvSpPr>
        <p:spPr>
          <a:xfrm>
            <a:off x="6095992" y="908720"/>
            <a:ext cx="5281098"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14871364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53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å fremhævet + tekst højre">
    <p:spTree>
      <p:nvGrpSpPr>
        <p:cNvPr id="1" name=""/>
        <p:cNvGrpSpPr/>
        <p:nvPr/>
      </p:nvGrpSpPr>
      <p:grpSpPr>
        <a:xfrm>
          <a:off x="0" y="0"/>
          <a:ext cx="0" cy="0"/>
          <a:chOff x="0" y="0"/>
          <a:chExt cx="0" cy="0"/>
        </a:xfrm>
      </p:grpSpPr>
      <p:sp>
        <p:nvSpPr>
          <p:cNvPr id="2" name="Rektangel 1"/>
          <p:cNvSpPr/>
          <p:nvPr userDrawn="1"/>
        </p:nvSpPr>
        <p:spPr>
          <a:xfrm>
            <a:off x="0" y="0"/>
            <a:ext cx="5447928"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12"/>
          <p:cNvSpPr>
            <a:spLocks noGrp="1"/>
          </p:cNvSpPr>
          <p:nvPr>
            <p:ph type="body" sz="quarter" idx="17" hasCustomPrompt="1"/>
          </p:nvPr>
        </p:nvSpPr>
        <p:spPr>
          <a:xfrm>
            <a:off x="551383" y="908720"/>
            <a:ext cx="4392489" cy="4857447"/>
          </a:xfrm>
          <a:prstGeom prst="rect">
            <a:avLst/>
          </a:prstGeom>
        </p:spPr>
        <p:txBody>
          <a:bodyPr>
            <a:normAutofit/>
          </a:bodyPr>
          <a:lstStyle>
            <a:lvl1pPr marL="0" indent="0">
              <a:buNone/>
              <a:defRPr sz="2400" b="1">
                <a:solidFill>
                  <a:schemeClr val="tx2"/>
                </a:solidFill>
              </a:defRPr>
            </a:lvl1pPr>
            <a:lvl2pPr>
              <a:defRPr sz="2400" b="1">
                <a:solidFill>
                  <a:schemeClr val="accent6"/>
                </a:solidFill>
              </a:defRPr>
            </a:lvl2pPr>
            <a:lvl3pPr>
              <a:defRPr sz="2400" b="1">
                <a:solidFill>
                  <a:schemeClr val="accent6"/>
                </a:solidFill>
              </a:defRPr>
            </a:lvl3pPr>
            <a:lvl4pPr>
              <a:defRPr sz="2400" b="1">
                <a:solidFill>
                  <a:schemeClr val="accent6"/>
                </a:solidFill>
              </a:defRPr>
            </a:lvl4pPr>
            <a:lvl5pPr>
              <a:defRPr sz="2400" b="1">
                <a:solidFill>
                  <a:schemeClr val="accent6"/>
                </a:solidFill>
              </a:defRPr>
            </a:lvl5p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4"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5" name="Pladsholder til sidefod 4"/>
          <p:cNvSpPr>
            <a:spLocks noGrp="1"/>
          </p:cNvSpPr>
          <p:nvPr>
            <p:ph type="ftr" sz="quarter" idx="3"/>
          </p:nvPr>
        </p:nvSpPr>
        <p:spPr>
          <a:xfrm>
            <a:off x="6096000" y="6361702"/>
            <a:ext cx="4248000"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6"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7" name="Tekstfelt 16"/>
          <p:cNvSpPr txBox="1"/>
          <p:nvPr userDrawn="1"/>
        </p:nvSpPr>
        <p:spPr>
          <a:xfrm>
            <a:off x="6095992" y="6259213"/>
            <a:ext cx="1440160" cy="138499"/>
          </a:xfrm>
          <a:prstGeom prst="rect">
            <a:avLst/>
          </a:prstGeom>
          <a:noFill/>
        </p:spPr>
        <p:txBody>
          <a:bodyPr wrap="square" lIns="0" tIns="0" rIns="0" bIns="0" rtlCol="0">
            <a:spAutoFit/>
          </a:bodyPr>
          <a:lstStyle/>
          <a:p>
            <a:r>
              <a:rPr lang="da-DK" sz="900" b="1" dirty="0" smtClean="0">
                <a:solidFill>
                  <a:schemeClr val="tx2"/>
                </a:solidFill>
              </a:rPr>
              <a:t>Social- og Boligstyrelsen</a:t>
            </a:r>
            <a:endParaRPr lang="da-DK" sz="900" b="1" dirty="0">
              <a:solidFill>
                <a:schemeClr val="tx2"/>
              </a:solidFill>
            </a:endParaRPr>
          </a:p>
        </p:txBody>
      </p:sp>
      <p:sp>
        <p:nvSpPr>
          <p:cNvPr id="12" name="Pladsholder til indhold 2"/>
          <p:cNvSpPr>
            <a:spLocks noGrp="1"/>
          </p:cNvSpPr>
          <p:nvPr>
            <p:ph idx="1"/>
          </p:nvPr>
        </p:nvSpPr>
        <p:spPr>
          <a:xfrm>
            <a:off x="6095992" y="1772816"/>
            <a:ext cx="5275393"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Titel 1"/>
          <p:cNvSpPr>
            <a:spLocks noGrp="1"/>
          </p:cNvSpPr>
          <p:nvPr>
            <p:ph type="title"/>
          </p:nvPr>
        </p:nvSpPr>
        <p:spPr>
          <a:xfrm>
            <a:off x="6095992" y="908720"/>
            <a:ext cx="5281098"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27909949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53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1 billede nederst">
    <p:spTree>
      <p:nvGrpSpPr>
        <p:cNvPr id="1" name=""/>
        <p:cNvGrpSpPr/>
        <p:nvPr/>
      </p:nvGrpSpPr>
      <p:grpSpPr>
        <a:xfrm>
          <a:off x="0" y="0"/>
          <a:ext cx="0" cy="0"/>
          <a:chOff x="0" y="0"/>
          <a:chExt cx="0" cy="0"/>
        </a:xfrm>
      </p:grpSpPr>
      <p:sp>
        <p:nvSpPr>
          <p:cNvPr id="13" name="Pladsholder til tekst 12"/>
          <p:cNvSpPr>
            <a:spLocks noGrp="1"/>
          </p:cNvSpPr>
          <p:nvPr>
            <p:ph type="body" sz="quarter" idx="13"/>
          </p:nvPr>
        </p:nvSpPr>
        <p:spPr>
          <a:xfrm>
            <a:off x="838200" y="1628780"/>
            <a:ext cx="10538885" cy="1620839"/>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5" name="Pladsholder til billede 4"/>
          <p:cNvSpPr>
            <a:spLocks noGrp="1"/>
          </p:cNvSpPr>
          <p:nvPr>
            <p:ph type="pic" sz="quarter" idx="14"/>
          </p:nvPr>
        </p:nvSpPr>
        <p:spPr>
          <a:xfrm>
            <a:off x="0" y="3432340"/>
            <a:ext cx="12192000" cy="2519363"/>
          </a:xfrm>
          <a:prstGeom prst="rect">
            <a:avLst/>
          </a:prstGeom>
        </p:spPr>
        <p:txBody>
          <a:bodyPr/>
          <a:lstStyle>
            <a:lvl1pPr marL="0" indent="0" algn="ctr">
              <a:buNone/>
              <a:defRPr/>
            </a:lvl1pPr>
          </a:lstStyle>
          <a:p>
            <a:r>
              <a:rPr lang="da-DK" smtClean="0"/>
              <a:t>Klik på ikonet for at tilføje et billede</a:t>
            </a:r>
            <a:endParaRPr lang="en-GB" dirty="0"/>
          </a:p>
        </p:txBody>
      </p:sp>
      <p:sp>
        <p:nvSpPr>
          <p:cNvPr id="9"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2"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4"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5" name="Titel 1"/>
          <p:cNvSpPr>
            <a:spLocks noGrp="1"/>
          </p:cNvSpPr>
          <p:nvPr>
            <p:ph type="title"/>
          </p:nvPr>
        </p:nvSpPr>
        <p:spPr>
          <a:xfrm>
            <a:off x="838206" y="908720"/>
            <a:ext cx="10538884"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19775477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1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 vælg selv billede">
    <p:spTree>
      <p:nvGrpSpPr>
        <p:cNvPr id="1" name=""/>
        <p:cNvGrpSpPr/>
        <p:nvPr/>
      </p:nvGrpSpPr>
      <p:grpSpPr>
        <a:xfrm>
          <a:off x="0" y="0"/>
          <a:ext cx="0" cy="0"/>
          <a:chOff x="0" y="0"/>
          <a:chExt cx="0" cy="0"/>
        </a:xfrm>
      </p:grpSpPr>
      <p:sp>
        <p:nvSpPr>
          <p:cNvPr id="23" name="Tekstfelt 22"/>
          <p:cNvSpPr txBox="1"/>
          <p:nvPr userDrawn="1"/>
        </p:nvSpPr>
        <p:spPr>
          <a:xfrm>
            <a:off x="-1584853" y="152641"/>
            <a:ext cx="1488165" cy="1631216"/>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2"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
        <p:nvSpPr>
          <p:cNvPr id="18" name="Pladsholder til tekst 5" descr="Socialstyrelsen Logo" title="Socialstyrelsen Logo"/>
          <p:cNvSpPr>
            <a:spLocks noGrp="1"/>
          </p:cNvSpPr>
          <p:nvPr>
            <p:ph type="body" sz="quarter" idx="11"/>
          </p:nvPr>
        </p:nvSpPr>
        <p:spPr>
          <a:xfrm>
            <a:off x="727200" y="2970000"/>
            <a:ext cx="1692000" cy="781200"/>
          </a:xfrm>
          <a:prstGeom prst="rect">
            <a:avLst/>
          </a:prstGeom>
          <a:blipFill dpi="0" rotWithShape="1">
            <a:blip r:embed="rId2"/>
            <a:srcRect/>
            <a:stretch>
              <a:fillRect/>
            </a:stretch>
          </a:blipFill>
        </p:spPr>
        <p:txBody>
          <a:bodyPr/>
          <a:lstStyle>
            <a:lvl1pPr marL="0" indent="0">
              <a:buNone/>
              <a:defRPr sz="133">
                <a:solidFill>
                  <a:schemeClr val="bg1"/>
                </a:solidFill>
              </a:defRPr>
            </a:lvl1pPr>
          </a:lstStyle>
          <a:p>
            <a:pPr lvl="0"/>
            <a:r>
              <a:rPr lang="da-DK" smtClean="0"/>
              <a:t>Rediger typografien i masterens</a:t>
            </a:r>
          </a:p>
        </p:txBody>
      </p:sp>
      <p:sp>
        <p:nvSpPr>
          <p:cNvPr id="20" name="Pladsholder til tekst 7" descr="&quot;&quot;" title="&quot;&quot;"/>
          <p:cNvSpPr>
            <a:spLocks noGrp="1"/>
          </p:cNvSpPr>
          <p:nvPr>
            <p:ph type="body" sz="quarter" idx="15"/>
          </p:nvPr>
        </p:nvSpPr>
        <p:spPr>
          <a:xfrm rot="14880000">
            <a:off x="929314" y="1683923"/>
            <a:ext cx="3708000" cy="28800"/>
          </a:xfrm>
          <a:prstGeom prst="rect">
            <a:avLst/>
          </a:prstGeom>
          <a:solidFill>
            <a:schemeClr val="bg1"/>
          </a:solidFill>
        </p:spPr>
        <p:txBody>
          <a:bodyPr/>
          <a:lstStyle>
            <a:lvl1pPr marL="0" indent="0">
              <a:buNone/>
              <a:defRPr sz="133">
                <a:solidFill>
                  <a:schemeClr val="bg1"/>
                </a:solidFill>
              </a:defRPr>
            </a:lvl1pPr>
          </a:lstStyle>
          <a:p>
            <a:pPr lvl="0"/>
            <a:r>
              <a:rPr lang="da-DK" noProof="0" smtClean="0"/>
              <a:t>Rediger typografien i masterens</a:t>
            </a:r>
          </a:p>
        </p:txBody>
      </p:sp>
      <p:sp>
        <p:nvSpPr>
          <p:cNvPr id="24" name="Pladsholder til tekst 7" descr="&quot;&quot;" title="&quot;&quot;"/>
          <p:cNvSpPr>
            <a:spLocks noGrp="1"/>
          </p:cNvSpPr>
          <p:nvPr>
            <p:ph type="body" sz="quarter" idx="16"/>
          </p:nvPr>
        </p:nvSpPr>
        <p:spPr>
          <a:xfrm rot="17520000">
            <a:off x="904571" y="5123329"/>
            <a:ext cx="3744000" cy="28800"/>
          </a:xfrm>
          <a:prstGeom prst="rect">
            <a:avLst/>
          </a:prstGeom>
          <a:solidFill>
            <a:schemeClr val="bg1"/>
          </a:solidFill>
        </p:spPr>
        <p:txBody>
          <a:bodyPr/>
          <a:lstStyle>
            <a:lvl1pPr marL="0" indent="0">
              <a:buNone/>
              <a:defRPr sz="133">
                <a:solidFill>
                  <a:schemeClr val="bg1"/>
                </a:solidFill>
              </a:defRPr>
            </a:lvl1pPr>
          </a:lstStyle>
          <a:p>
            <a:pPr lvl="0"/>
            <a:r>
              <a:rPr lang="da-DK" noProof="0" smtClean="0"/>
              <a:t>Rediger typografien i masterens</a:t>
            </a:r>
          </a:p>
        </p:txBody>
      </p:sp>
      <p:sp>
        <p:nvSpPr>
          <p:cNvPr id="25" name="Pladsholder til tekst 5" descr="Socialstyrelsens pay-off" title="Socialstyrelsens pay-off"/>
          <p:cNvSpPr>
            <a:spLocks noGrp="1"/>
          </p:cNvSpPr>
          <p:nvPr>
            <p:ph type="body" sz="quarter" idx="17"/>
          </p:nvPr>
        </p:nvSpPr>
        <p:spPr>
          <a:xfrm>
            <a:off x="4007767" y="6089047"/>
            <a:ext cx="1012025" cy="298800"/>
          </a:xfrm>
          <a:prstGeom prst="rect">
            <a:avLst/>
          </a:prstGeom>
          <a:blipFill>
            <a:blip r:embed="rId3">
              <a:extLst>
                <a:ext uri="{28A0092B-C50C-407E-A947-70E740481C1C}">
                  <a14:useLocalDpi xmlns:a14="http://schemas.microsoft.com/office/drawing/2010/main" val="0"/>
                </a:ext>
              </a:extLst>
            </a:blip>
            <a:stretch>
              <a:fillRect/>
            </a:stretch>
          </a:blipFill>
        </p:spPr>
        <p:txBody>
          <a:bodyPr tIns="1296000" bIns="144000"/>
          <a:lstStyle>
            <a:lvl1pPr marL="0" indent="0">
              <a:buNone/>
              <a:defRPr sz="133">
                <a:solidFill>
                  <a:schemeClr val="bg1"/>
                </a:solidFill>
              </a:defRPr>
            </a:lvl1pPr>
          </a:lstStyle>
          <a:p>
            <a:pPr lvl="0"/>
            <a:r>
              <a:rPr lang="da-DK" smtClean="0"/>
              <a:t>Rediger typografien i masterens</a:t>
            </a:r>
          </a:p>
        </p:txBody>
      </p:sp>
      <p:sp>
        <p:nvSpPr>
          <p:cNvPr id="11" name="Tekstfelt 10"/>
          <p:cNvSpPr txBox="1"/>
          <p:nvPr userDrawn="1"/>
        </p:nvSpPr>
        <p:spPr>
          <a:xfrm>
            <a:off x="-1584853" y="2525760"/>
            <a:ext cx="1488165" cy="2092881"/>
          </a:xfrm>
          <a:prstGeom prst="rect">
            <a:avLst/>
          </a:prstGeom>
          <a:noFill/>
        </p:spPr>
        <p:txBody>
          <a:bodyPr wrap="square" rtlCol="0">
            <a:spAutoFit/>
          </a:bodyPr>
          <a:lstStyle/>
          <a:p>
            <a:pPr algn="l"/>
            <a:r>
              <a:rPr lang="da-DK" sz="1000" b="1" dirty="0" smtClean="0"/>
              <a:t>Ændre farve på billedet</a:t>
            </a:r>
            <a:r>
              <a:rPr lang="da-DK" sz="1000" baseline="0" dirty="0" smtClean="0"/>
              <a:t>:</a:t>
            </a:r>
            <a:endParaRPr lang="da-DK" sz="1000" baseline="0" dirty="0"/>
          </a:p>
          <a:p>
            <a:pPr algn="l"/>
            <a:endParaRPr lang="da-DK" sz="1000" baseline="0" dirty="0"/>
          </a:p>
          <a:p>
            <a:pPr algn="l"/>
            <a:r>
              <a:rPr lang="da-DK" sz="1000" baseline="0" dirty="0" smtClean="0"/>
              <a:t>Marker billedet, vælg ”Formatér” i top-menuen. Tryk på menupunktet ”Farve”, hvor du vælger ”Flere variationer”. Her finder du listen ”Brugerdefineret farver” som du kan vælge fra.</a:t>
            </a:r>
            <a:endParaRPr lang="da-DK" sz="1000" dirty="0"/>
          </a:p>
        </p:txBody>
      </p:sp>
      <p:sp>
        <p:nvSpPr>
          <p:cNvPr id="16" name="Pladsholder til billede 3"/>
          <p:cNvSpPr>
            <a:spLocks noGrp="1"/>
          </p:cNvSpPr>
          <p:nvPr>
            <p:ph type="pic" sz="quarter" idx="10" hasCustomPrompt="1"/>
          </p:nvPr>
        </p:nvSpPr>
        <p:spPr>
          <a:xfrm>
            <a:off x="0" y="0"/>
            <a:ext cx="12192000" cy="6858000"/>
          </a:xfrm>
          <a:prstGeom prst="rect">
            <a:avLst/>
          </a:prstGeom>
          <a:noFill/>
        </p:spPr>
        <p:txBody>
          <a:bodyPr/>
          <a:lstStyle>
            <a:lvl1pPr marL="0" indent="0" algn="ctr">
              <a:lnSpc>
                <a:spcPct val="100000"/>
              </a:lnSpc>
              <a:spcBef>
                <a:spcPts val="0"/>
              </a:spcBef>
              <a:buNone/>
              <a:defRPr sz="1200"/>
            </a:lvl1pPr>
          </a:lstStyle>
          <a:p>
            <a:r>
              <a:rPr lang="da-DK" dirty="0" smtClean="0"/>
              <a:t>Indsæt eget billede.</a:t>
            </a:r>
            <a:endParaRPr lang="da-DK" dirty="0"/>
          </a:p>
          <a:p>
            <a:endParaRPr lang="da-DK" dirty="0"/>
          </a:p>
        </p:txBody>
      </p:sp>
    </p:spTree>
    <p:extLst>
      <p:ext uri="{BB962C8B-B14F-4D97-AF65-F5344CB8AC3E}">
        <p14:creationId xmlns:p14="http://schemas.microsoft.com/office/powerpoint/2010/main" val="100041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6" y="764706"/>
            <a:ext cx="10538884" cy="756084"/>
          </a:xfrm>
          <a:prstGeom prst="rect">
            <a:avLst/>
          </a:prstGeom>
        </p:spPr>
        <p:txBody>
          <a:bodyPr vert="horz" lIns="0" tIns="0" rIns="0" bIns="0" rtlCol="0" anchor="ctr">
            <a:noAutofit/>
          </a:bodyPr>
          <a:lstStyle/>
          <a:p>
            <a:endParaRPr lang="da-DK" dirty="0"/>
          </a:p>
        </p:txBody>
      </p:sp>
      <p:sp>
        <p:nvSpPr>
          <p:cNvPr id="4"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5"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6"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8" name="Pladsholder til tekst 7"/>
          <p:cNvSpPr>
            <a:spLocks noGrp="1"/>
          </p:cNvSpPr>
          <p:nvPr>
            <p:ph type="body" idx="1"/>
          </p:nvPr>
        </p:nvSpPr>
        <p:spPr>
          <a:xfrm>
            <a:off x="838200" y="1628783"/>
            <a:ext cx="10515600" cy="4248497"/>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7" name="Tekstfelt 6"/>
          <p:cNvSpPr txBox="1"/>
          <p:nvPr userDrawn="1"/>
        </p:nvSpPr>
        <p:spPr>
          <a:xfrm>
            <a:off x="830033" y="6259213"/>
            <a:ext cx="1440160" cy="138499"/>
          </a:xfrm>
          <a:prstGeom prst="rect">
            <a:avLst/>
          </a:prstGeom>
          <a:noFill/>
        </p:spPr>
        <p:txBody>
          <a:bodyPr wrap="square" lIns="0" tIns="0" rIns="0" bIns="0" rtlCol="0">
            <a:spAutoFit/>
          </a:bodyPr>
          <a:lstStyle/>
          <a:p>
            <a:r>
              <a:rPr lang="da-DK" sz="900" b="1" dirty="0" smtClean="0">
                <a:solidFill>
                  <a:schemeClr val="tx2"/>
                </a:solidFill>
              </a:rPr>
              <a:t>Social- og Boligstyrelsen</a:t>
            </a:r>
            <a:endParaRPr lang="da-DK" sz="900" b="1" dirty="0">
              <a:solidFill>
                <a:schemeClr val="tx2"/>
              </a:solidFill>
            </a:endParaRPr>
          </a:p>
        </p:txBody>
      </p:sp>
    </p:spTree>
    <p:extLst>
      <p:ext uri="{BB962C8B-B14F-4D97-AF65-F5344CB8AC3E}">
        <p14:creationId xmlns:p14="http://schemas.microsoft.com/office/powerpoint/2010/main" val="2091005546"/>
      </p:ext>
    </p:extLst>
  </p:cSld>
  <p:clrMap bg1="lt1" tx1="dk1" bg2="lt2" tx2="dk2" accent1="accent1" accent2="accent2" accent3="accent3" accent4="accent4" accent5="accent5" accent6="accent6" hlink="hlink" folHlink="folHlink"/>
  <p:sldLayoutIdLst>
    <p:sldLayoutId id="2147483781" r:id="rId1"/>
    <p:sldLayoutId id="2147483853" r:id="rId2"/>
    <p:sldLayoutId id="2147483784" r:id="rId3"/>
    <p:sldLayoutId id="2147483854" r:id="rId4"/>
    <p:sldLayoutId id="2147483850" r:id="rId5"/>
    <p:sldLayoutId id="2147483851" r:id="rId6"/>
    <p:sldLayoutId id="2147483852" r:id="rId7"/>
    <p:sldLayoutId id="2147483786" r:id="rId8"/>
    <p:sldLayoutId id="2147483848" r:id="rId9"/>
    <p:sldLayoutId id="2147483808" r:id="rId10"/>
    <p:sldLayoutId id="2147483845" r:id="rId11"/>
    <p:sldLayoutId id="2147483820" r:id="rId12"/>
    <p:sldLayoutId id="2147483830" r:id="rId13"/>
    <p:sldLayoutId id="2147483813" r:id="rId14"/>
    <p:sldLayoutId id="2147483847" r:id="rId15"/>
    <p:sldLayoutId id="2147483829" r:id="rId16"/>
    <p:sldLayoutId id="2147483838" r:id="rId17"/>
    <p:sldLayoutId id="2147483814" r:id="rId18"/>
    <p:sldLayoutId id="2147483817" r:id="rId19"/>
    <p:sldLayoutId id="2147483821" r:id="rId20"/>
    <p:sldLayoutId id="2147483826" r:id="rId21"/>
    <p:sldLayoutId id="2147483810" r:id="rId22"/>
    <p:sldLayoutId id="2147483844" r:id="rId23"/>
    <p:sldLayoutId id="2147483828" r:id="rId24"/>
    <p:sldLayoutId id="2147483841" r:id="rId25"/>
    <p:sldLayoutId id="2147483811" r:id="rId26"/>
    <p:sldLayoutId id="2147483846" r:id="rId27"/>
    <p:sldLayoutId id="2147483824" r:id="rId28"/>
    <p:sldLayoutId id="2147483834" r:id="rId29"/>
    <p:sldLayoutId id="2147483812" r:id="rId30"/>
    <p:sldLayoutId id="2147483843" r:id="rId31"/>
    <p:sldLayoutId id="2147483818" r:id="rId32"/>
    <p:sldLayoutId id="2147483840" r:id="rId33"/>
    <p:sldLayoutId id="2147483809" r:id="rId34"/>
    <p:sldLayoutId id="2147483842" r:id="rId35"/>
    <p:sldLayoutId id="2147483823" r:id="rId36"/>
    <p:sldLayoutId id="2147483849" r:id="rId37"/>
  </p:sldLayoutIdLst>
  <p:timing>
    <p:tnLst>
      <p:par>
        <p:cTn id="1" dur="indefinite" restart="never" nodeType="tmRoot"/>
      </p:par>
    </p:tnLst>
  </p:timing>
  <p:hf sldNum="0" hdr="0" dt="0"/>
  <p:txStyles>
    <p:titleStyle>
      <a:lvl1pPr algn="l" defTabSz="685783" rtl="0" eaLnBrk="1" latinLnBrk="0" hangingPunct="1">
        <a:lnSpc>
          <a:spcPct val="90000"/>
        </a:lnSpc>
        <a:spcBef>
          <a:spcPct val="0"/>
        </a:spcBef>
        <a:buNone/>
        <a:defRPr sz="3000" b="1" kern="1200" baseline="0">
          <a:solidFill>
            <a:schemeClr val="tx2"/>
          </a:solidFill>
          <a:latin typeface="+mj-lt"/>
          <a:ea typeface="+mj-ea"/>
          <a:cs typeface="+mj-cs"/>
        </a:defRPr>
      </a:lvl1pPr>
    </p:titleStyle>
    <p:bodyStyle>
      <a:lvl1pPr marL="179996" indent="-179996" algn="l" defTabSz="685783" rtl="0" eaLnBrk="1" latinLnBrk="0" hangingPunct="1">
        <a:lnSpc>
          <a:spcPct val="100000"/>
        </a:lnSpc>
        <a:spcBef>
          <a:spcPts val="751"/>
        </a:spcBef>
        <a:buFont typeface="Arial" panose="020B0604020202020204" pitchFamily="34" charset="0"/>
        <a:buChar char="•"/>
        <a:defRPr lang="da-DK" sz="1800" kern="1200" dirty="0">
          <a:solidFill>
            <a:schemeClr val="tx1"/>
          </a:solidFill>
          <a:latin typeface="+mn-lt"/>
          <a:ea typeface="+mn-ea"/>
          <a:cs typeface="+mn-cs"/>
        </a:defRPr>
      </a:lvl1pPr>
      <a:lvl2pPr marL="359991" indent="-179996" algn="l" defTabSz="685783" rtl="0" eaLnBrk="1" latinLnBrk="0" hangingPunct="1">
        <a:lnSpc>
          <a:spcPct val="100000"/>
        </a:lnSpc>
        <a:spcBef>
          <a:spcPts val="375"/>
        </a:spcBef>
        <a:buFont typeface="Arial" panose="020B0604020202020204" pitchFamily="34" charset="0"/>
        <a:buChar char="-"/>
        <a:defRPr lang="da-DK" sz="1800" i="1" kern="1200" dirty="0">
          <a:solidFill>
            <a:schemeClr val="tx1"/>
          </a:solidFill>
          <a:latin typeface="+mn-lt"/>
          <a:ea typeface="+mn-ea"/>
          <a:cs typeface="+mn-cs"/>
        </a:defRPr>
      </a:lvl2pPr>
      <a:lvl3pPr marL="539987" indent="-179996" algn="l" defTabSz="685783" rtl="0" eaLnBrk="1" latinLnBrk="0" hangingPunct="1">
        <a:lnSpc>
          <a:spcPct val="100000"/>
        </a:lnSpc>
        <a:spcBef>
          <a:spcPts val="375"/>
        </a:spcBef>
        <a:buFont typeface="Arial" panose="020B0604020202020204" pitchFamily="34" charset="0"/>
        <a:buChar char="-"/>
        <a:defRPr lang="da-DK" sz="1800" i="1" kern="1200" dirty="0">
          <a:solidFill>
            <a:schemeClr val="tx1"/>
          </a:solidFill>
          <a:latin typeface="+mn-lt"/>
          <a:ea typeface="+mn-ea"/>
          <a:cs typeface="+mn-cs"/>
        </a:defRPr>
      </a:lvl3pPr>
      <a:lvl4pPr marL="719982" indent="-179996" algn="l" defTabSz="685783" rtl="0" eaLnBrk="1" latinLnBrk="0" hangingPunct="1">
        <a:lnSpc>
          <a:spcPct val="100000"/>
        </a:lnSpc>
        <a:spcBef>
          <a:spcPts val="375"/>
        </a:spcBef>
        <a:buFont typeface="Arial" panose="020B0604020202020204" pitchFamily="34" charset="0"/>
        <a:buChar char="-"/>
        <a:defRPr lang="da-DK" sz="1800" i="1" kern="1200" dirty="0">
          <a:solidFill>
            <a:schemeClr val="tx1"/>
          </a:solidFill>
          <a:latin typeface="+mn-lt"/>
          <a:ea typeface="+mn-ea"/>
          <a:cs typeface="+mn-cs"/>
        </a:defRPr>
      </a:lvl4pPr>
      <a:lvl5pPr marL="899978" indent="-179996" algn="l" defTabSz="685783" rtl="0" eaLnBrk="1" latinLnBrk="0" hangingPunct="1">
        <a:lnSpc>
          <a:spcPct val="100000"/>
        </a:lnSpc>
        <a:spcBef>
          <a:spcPts val="375"/>
        </a:spcBef>
        <a:buFont typeface="Arial" panose="020B0604020202020204" pitchFamily="34" charset="0"/>
        <a:buChar char="-"/>
        <a:defRPr lang="en-GB" sz="1800" i="1" kern="1200" dirty="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da-DK"/>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2" orient="horz" pos="1027" userDrawn="1">
          <p15:clr>
            <a:srgbClr val="F26B43"/>
          </p15:clr>
        </p15:guide>
        <p15:guide id="13" pos="513" userDrawn="1">
          <p15:clr>
            <a:srgbClr val="F26B43"/>
          </p15:clr>
        </p15:guide>
        <p15:guide id="14" pos="7167" userDrawn="1">
          <p15:clr>
            <a:srgbClr val="F26B43"/>
          </p15:clr>
        </p15:guide>
        <p15:guide id="15" orient="horz" pos="370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Barnets lov </a:t>
            </a:r>
          </a:p>
        </p:txBody>
      </p:sp>
      <p:sp>
        <p:nvSpPr>
          <p:cNvPr id="3" name="Pladsholder til tekst 2"/>
          <p:cNvSpPr>
            <a:spLocks noGrp="1"/>
          </p:cNvSpPr>
          <p:nvPr>
            <p:ph type="body" sz="quarter" idx="13"/>
          </p:nvPr>
        </p:nvSpPr>
        <p:spPr>
          <a:xfrm>
            <a:off x="4007768" y="3789040"/>
            <a:ext cx="7200801" cy="792088"/>
          </a:xfrm>
        </p:spPr>
        <p:txBody>
          <a:bodyPr/>
          <a:lstStyle/>
          <a:p>
            <a:r>
              <a:rPr lang="da-DK" dirty="0" smtClean="0"/>
              <a:t>Ledere og medarbejdere på </a:t>
            </a:r>
            <a:r>
              <a:rPr lang="da-DK" dirty="0" err="1" smtClean="0"/>
              <a:t>udførerområdet</a:t>
            </a:r>
            <a:r>
              <a:rPr lang="da-DK" dirty="0" smtClean="0"/>
              <a:t> – </a:t>
            </a:r>
          </a:p>
          <a:p>
            <a:r>
              <a:rPr lang="da-DK" dirty="0" smtClean="0"/>
              <a:t>kommunale og private  </a:t>
            </a:r>
            <a:endParaRPr lang="da-DK" dirty="0"/>
          </a:p>
        </p:txBody>
      </p:sp>
    </p:spTree>
    <p:extLst>
      <p:ext uri="{BB962C8B-B14F-4D97-AF65-F5344CB8AC3E}">
        <p14:creationId xmlns:p14="http://schemas.microsoft.com/office/powerpoint/2010/main" val="4152932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a:t>
            </a:r>
            <a:r>
              <a:rPr lang="da-DK" dirty="0" smtClean="0"/>
              <a:t>ye bestemmelser i barnets lov – </a:t>
            </a:r>
            <a:r>
              <a:rPr lang="da-DK" dirty="0" err="1" smtClean="0"/>
              <a:t>Sagsskridt</a:t>
            </a:r>
            <a:r>
              <a:rPr lang="da-DK" dirty="0" smtClean="0"/>
              <a:t> </a:t>
            </a:r>
            <a:r>
              <a:rPr lang="da-DK" dirty="0" smtClean="0">
                <a:solidFill>
                  <a:schemeClr val="tx1"/>
                </a:solidFill>
              </a:rPr>
              <a:t> </a:t>
            </a:r>
            <a:r>
              <a:rPr lang="da-DK" dirty="0">
                <a:solidFill>
                  <a:schemeClr val="tx1"/>
                </a:solidFill>
              </a:rPr>
              <a:t/>
            </a:r>
            <a:br>
              <a:rPr lang="da-DK" dirty="0">
                <a:solidFill>
                  <a:schemeClr val="tx1"/>
                </a:solidFill>
              </a:rPr>
            </a:br>
            <a:endParaRPr lang="da-DK" dirty="0"/>
          </a:p>
        </p:txBody>
      </p:sp>
      <p:sp>
        <p:nvSpPr>
          <p:cNvPr id="12" name="Pladsholder til indhold 11"/>
          <p:cNvSpPr>
            <a:spLocks noGrp="1"/>
          </p:cNvSpPr>
          <p:nvPr>
            <p:ph idx="1"/>
          </p:nvPr>
        </p:nvSpPr>
        <p:spPr>
          <a:solidFill>
            <a:schemeClr val="bg1">
              <a:lumMod val="95000"/>
            </a:schemeClr>
          </a:solidFill>
        </p:spPr>
        <p:txBody>
          <a:bodyPr>
            <a:normAutofit/>
          </a:bodyPr>
          <a:lstStyle/>
          <a:p>
            <a:pPr marL="342900" indent="-342900">
              <a:buFont typeface="Arial" panose="020B0604020202020204" pitchFamily="34" charset="0"/>
              <a:buChar char="•"/>
            </a:pPr>
            <a:r>
              <a:rPr lang="da-DK" sz="2800" dirty="0"/>
              <a:t>Screening</a:t>
            </a:r>
          </a:p>
          <a:p>
            <a:endParaRPr lang="da-DK" sz="2800" dirty="0"/>
          </a:p>
          <a:p>
            <a:pPr marL="342900" indent="-342900">
              <a:buFont typeface="Arial" panose="020B0604020202020204" pitchFamily="34" charset="0"/>
              <a:buChar char="•"/>
            </a:pPr>
            <a:r>
              <a:rPr lang="da-DK" sz="2800" dirty="0"/>
              <a:t>Afdækning </a:t>
            </a:r>
          </a:p>
          <a:p>
            <a:endParaRPr lang="da-DK" sz="2800" dirty="0"/>
          </a:p>
          <a:p>
            <a:pPr marL="342900" indent="-342900">
              <a:buFont typeface="Arial" panose="020B0604020202020204" pitchFamily="34" charset="0"/>
              <a:buChar char="•"/>
            </a:pPr>
            <a:r>
              <a:rPr lang="da-DK" sz="2800" dirty="0"/>
              <a:t>Børnefaglig undersøgelse </a:t>
            </a:r>
          </a:p>
          <a:p>
            <a:endParaRPr lang="da-DK" sz="2800" dirty="0"/>
          </a:p>
          <a:p>
            <a:pPr marL="342900" indent="-342900">
              <a:buFont typeface="Arial" panose="020B0604020202020204" pitchFamily="34" charset="0"/>
              <a:buChar char="•"/>
            </a:pPr>
            <a:r>
              <a:rPr lang="da-DK" sz="2800" dirty="0"/>
              <a:t>Kommende </a:t>
            </a:r>
            <a:r>
              <a:rPr lang="da-DK" sz="2800" dirty="0" smtClean="0"/>
              <a:t>forældre.</a:t>
            </a:r>
            <a:endParaRPr lang="da-DK" sz="2800"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809236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Nye </a:t>
            </a:r>
            <a:r>
              <a:rPr lang="da-DK" dirty="0">
                <a:solidFill>
                  <a:schemeClr val="accent6"/>
                </a:solidFill>
              </a:rPr>
              <a:t>bestemmelser </a:t>
            </a:r>
            <a:r>
              <a:rPr lang="da-DK" dirty="0" smtClean="0">
                <a:solidFill>
                  <a:schemeClr val="accent6"/>
                </a:solidFill>
              </a:rPr>
              <a:t>i barnets lov – Afgørelser, planer og opfølgning  </a:t>
            </a:r>
            <a:endParaRPr lang="da-DK" dirty="0">
              <a:solidFill>
                <a:schemeClr val="accent6"/>
              </a:solidFill>
            </a:endParaRPr>
          </a:p>
        </p:txBody>
      </p:sp>
      <p:sp>
        <p:nvSpPr>
          <p:cNvPr id="3" name="Pladsholder til indhold 2"/>
          <p:cNvSpPr>
            <a:spLocks noGrp="1"/>
          </p:cNvSpPr>
          <p:nvPr>
            <p:ph idx="1"/>
          </p:nvPr>
        </p:nvSpPr>
        <p:spPr>
          <a:xfrm>
            <a:off x="838206" y="1920355"/>
            <a:ext cx="10538884" cy="4248151"/>
          </a:xfrm>
          <a:solidFill>
            <a:schemeClr val="bg1">
              <a:lumMod val="95000"/>
            </a:schemeClr>
          </a:solidFill>
        </p:spPr>
        <p:txBody>
          <a:bodyPr/>
          <a:lstStyle/>
          <a:p>
            <a:pPr marL="285750" indent="-285750">
              <a:buFont typeface="Arial" panose="020B0604020202020204" pitchFamily="34" charset="0"/>
              <a:buChar char="•"/>
            </a:pPr>
            <a:endParaRPr lang="da-DK" sz="2000" dirty="0" smtClean="0"/>
          </a:p>
          <a:p>
            <a:pPr marL="285750" indent="-285750">
              <a:buFont typeface="Arial" panose="020B0604020202020204" pitchFamily="34" charset="0"/>
              <a:buChar char="•"/>
            </a:pPr>
            <a:r>
              <a:rPr lang="da-DK" sz="2800" dirty="0" smtClean="0"/>
              <a:t>Afgørelser </a:t>
            </a:r>
            <a:endParaRPr lang="da-DK" sz="2800" dirty="0"/>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r>
              <a:rPr lang="da-DK" sz="2800" dirty="0"/>
              <a:t>Barnets plan/Ungeplan</a:t>
            </a:r>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r>
              <a:rPr lang="da-DK" sz="2800" dirty="0"/>
              <a:t>Opfølgning  </a:t>
            </a:r>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r>
              <a:rPr lang="da-DK" sz="2800" dirty="0"/>
              <a:t>Personrettet </a:t>
            </a:r>
            <a:r>
              <a:rPr lang="da-DK" sz="2800" dirty="0" smtClean="0"/>
              <a:t>tilsyn.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4247178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Barnets lov - nye </a:t>
            </a:r>
            <a:r>
              <a:rPr lang="da-DK" dirty="0"/>
              <a:t>bestemmelser – anbringelse </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solidFill>
            <a:schemeClr val="bg1">
              <a:lumMod val="95000"/>
            </a:schemeClr>
          </a:solidFill>
        </p:spPr>
        <p:txBody>
          <a:bodyPr/>
          <a:lstStyle/>
          <a:p>
            <a:pPr marL="457200" indent="-457200">
              <a:buFont typeface="Arial" panose="020B0604020202020204" pitchFamily="34" charset="0"/>
              <a:buChar char="•"/>
            </a:pPr>
            <a:endParaRPr lang="da-DK" sz="2000" dirty="0" smtClean="0"/>
          </a:p>
          <a:p>
            <a:pPr marL="457200" indent="-457200">
              <a:buFont typeface="Arial" panose="020B0604020202020204" pitchFamily="34" charset="0"/>
              <a:buChar char="•"/>
            </a:pPr>
            <a:r>
              <a:rPr lang="da-DK" sz="2800" dirty="0" smtClean="0"/>
              <a:t>Samtykke </a:t>
            </a:r>
            <a:r>
              <a:rPr lang="da-DK" sz="2800" dirty="0"/>
              <a:t>til anbringelse af nyfødt barn </a:t>
            </a:r>
          </a:p>
          <a:p>
            <a:pPr marL="457200" indent="-457200">
              <a:buFont typeface="Arial" panose="020B0604020202020204" pitchFamily="34" charset="0"/>
              <a:buChar char="•"/>
            </a:pPr>
            <a:r>
              <a:rPr lang="da-DK" sz="2800" dirty="0"/>
              <a:t>Afgørelse om anbringelse uden samtykke af ufødt barn</a:t>
            </a:r>
          </a:p>
          <a:p>
            <a:pPr marL="457200" indent="-457200">
              <a:buFont typeface="Arial" panose="020B0604020202020204" pitchFamily="34" charset="0"/>
              <a:buChar char="•"/>
            </a:pPr>
            <a:r>
              <a:rPr lang="da-DK" sz="2800" dirty="0"/>
              <a:t>Venskabsfamilie  </a:t>
            </a:r>
          </a:p>
          <a:p>
            <a:pPr marL="457200" indent="-457200">
              <a:buFont typeface="Arial" panose="020B0604020202020204" pitchFamily="34" charset="0"/>
              <a:buChar char="•"/>
            </a:pPr>
            <a:r>
              <a:rPr lang="da-DK" sz="2800" dirty="0"/>
              <a:t>Plejefamiliers mulighed for at anmode om vurdering </a:t>
            </a:r>
          </a:p>
          <a:p>
            <a:pPr marL="457200" indent="-457200">
              <a:buFont typeface="Arial" panose="020B0604020202020204" pitchFamily="34" charset="0"/>
              <a:buChar char="•"/>
            </a:pPr>
            <a:r>
              <a:rPr lang="da-DK" sz="2800" dirty="0"/>
              <a:t>Børne- og ungeudvalgets underretningspligt </a:t>
            </a:r>
          </a:p>
          <a:p>
            <a:pPr marL="457200" indent="-457200">
              <a:buFont typeface="Arial" panose="020B0604020202020204" pitchFamily="34" charset="0"/>
              <a:buChar char="•"/>
            </a:pPr>
            <a:r>
              <a:rPr lang="da-DK" sz="2800" dirty="0"/>
              <a:t>Kommunalbestyrelsens </a:t>
            </a:r>
            <a:r>
              <a:rPr lang="da-DK" sz="2800" dirty="0" smtClean="0"/>
              <a:t>underretningspligt.</a:t>
            </a:r>
            <a:endParaRPr lang="da-DK" sz="2800" dirty="0"/>
          </a:p>
          <a:p>
            <a:endParaRPr lang="da-DK" dirty="0"/>
          </a:p>
        </p:txBody>
      </p:sp>
      <p:sp>
        <p:nvSpPr>
          <p:cNvPr id="4" name="Pladsholder til sidefod 3"/>
          <p:cNvSpPr>
            <a:spLocks noGrp="1"/>
          </p:cNvSpPr>
          <p:nvPr>
            <p:ph type="ftr" sz="quarter" idx="3"/>
          </p:nvPr>
        </p:nvSpPr>
        <p:spPr/>
        <p:txBody>
          <a:bodyPr/>
          <a:lstStyle/>
          <a:p>
            <a:r>
              <a:rPr lang="da-DK" dirty="0" smtClean="0"/>
              <a:t>Barnets lov</a:t>
            </a:r>
            <a:endParaRPr lang="da-DK" dirty="0"/>
          </a:p>
        </p:txBody>
      </p:sp>
    </p:spTree>
    <p:extLst>
      <p:ext uri="{BB962C8B-B14F-4D97-AF65-F5344CB8AC3E}">
        <p14:creationId xmlns:p14="http://schemas.microsoft.com/office/powerpoint/2010/main" val="283804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Barnets </a:t>
            </a:r>
            <a:r>
              <a:rPr lang="da-DK" dirty="0" smtClean="0"/>
              <a:t>lov – nye bestemmelser om adoption og permanet anbringelse </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xfrm>
            <a:off x="695400" y="2051308"/>
            <a:ext cx="10538884" cy="4248151"/>
          </a:xfrm>
          <a:solidFill>
            <a:schemeClr val="bg1">
              <a:lumMod val="95000"/>
            </a:schemeClr>
          </a:solidFill>
        </p:spPr>
        <p:txBody>
          <a:bodyPr/>
          <a:lstStyle/>
          <a:p>
            <a:endParaRPr lang="da-DK" sz="2000" dirty="0" smtClean="0"/>
          </a:p>
          <a:p>
            <a:pPr marL="342900" indent="-342900">
              <a:buFont typeface="Arial" panose="020B0604020202020204" pitchFamily="34" charset="0"/>
              <a:buChar char="•"/>
            </a:pPr>
            <a:r>
              <a:rPr lang="da-DK" sz="2800" dirty="0" smtClean="0"/>
              <a:t>Permanent </a:t>
            </a:r>
            <a:r>
              <a:rPr lang="da-DK" sz="2800" dirty="0"/>
              <a:t>anbringelse</a:t>
            </a:r>
          </a:p>
          <a:p>
            <a:endParaRPr lang="da-DK" sz="2800" dirty="0"/>
          </a:p>
          <a:p>
            <a:pPr marL="342900" indent="-342900">
              <a:buFont typeface="Arial" panose="020B0604020202020204" pitchFamily="34" charset="0"/>
              <a:buChar char="•"/>
            </a:pPr>
            <a:r>
              <a:rPr lang="da-DK" sz="2800" dirty="0" smtClean="0"/>
              <a:t>Adoption, afgørelse inden </a:t>
            </a:r>
            <a:r>
              <a:rPr lang="da-DK" sz="2800" dirty="0"/>
              <a:t>barnet er </a:t>
            </a:r>
            <a:r>
              <a:rPr lang="da-DK" sz="2800" dirty="0" smtClean="0"/>
              <a:t>født.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298047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5760" y="2564904"/>
            <a:ext cx="7848872" cy="1242137"/>
          </a:xfrm>
        </p:spPr>
        <p:txBody>
          <a:bodyPr/>
          <a:lstStyle/>
          <a:p>
            <a:r>
              <a:rPr lang="da-DK" dirty="0" smtClean="0"/>
              <a:t/>
            </a:r>
            <a:br>
              <a:rPr lang="da-DK" dirty="0" smtClean="0"/>
            </a:br>
            <a:r>
              <a:rPr lang="da-DK" dirty="0"/>
              <a:t>B</a:t>
            </a:r>
            <a:r>
              <a:rPr lang="da-DK" dirty="0" smtClean="0"/>
              <a:t>arnets lov i praksis</a:t>
            </a:r>
            <a:br>
              <a:rPr lang="da-DK" dirty="0" smtClean="0"/>
            </a:br>
            <a:r>
              <a:rPr lang="da-DK" dirty="0" smtClean="0"/>
              <a:t/>
            </a:r>
            <a:br>
              <a:rPr lang="da-DK" dirty="0" smtClean="0"/>
            </a:br>
            <a:r>
              <a:rPr lang="da-DK" dirty="0"/>
              <a:t/>
            </a:r>
            <a:br>
              <a:rPr lang="da-DK" dirty="0"/>
            </a:br>
            <a:endParaRPr lang="da-DK" dirty="0"/>
          </a:p>
        </p:txBody>
      </p:sp>
    </p:spTree>
    <p:extLst>
      <p:ext uri="{BB962C8B-B14F-4D97-AF65-F5344CB8AC3E}">
        <p14:creationId xmlns:p14="http://schemas.microsoft.com/office/powerpoint/2010/main" val="299312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ladsholder til billede 19"/>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1407" b="1407"/>
          <a:stretch>
            <a:fillRect/>
          </a:stretch>
        </p:blipFill>
        <p:spPr>
          <a:prstGeom prst="rect">
            <a:avLst/>
          </a:prstGeom>
        </p:spPr>
      </p:pic>
      <p:sp>
        <p:nvSpPr>
          <p:cNvPr id="8" name="Pladsholder til indhold 7"/>
          <p:cNvSpPr>
            <a:spLocks noGrp="1"/>
          </p:cNvSpPr>
          <p:nvPr>
            <p:ph idx="1"/>
          </p:nvPr>
        </p:nvSpPr>
        <p:spPr>
          <a:xfrm>
            <a:off x="1914455" y="1829159"/>
            <a:ext cx="5616624" cy="3960099"/>
          </a:xfrm>
        </p:spPr>
        <p:txBody>
          <a:bodyPr/>
          <a:lstStyle/>
          <a:p>
            <a:endParaRPr lang="da-DK" dirty="0"/>
          </a:p>
          <a:p>
            <a:endParaRPr lang="da-DK" dirty="0"/>
          </a:p>
        </p:txBody>
      </p:sp>
      <p:sp>
        <p:nvSpPr>
          <p:cNvPr id="7" name="Titel 6"/>
          <p:cNvSpPr>
            <a:spLocks noGrp="1"/>
          </p:cNvSpPr>
          <p:nvPr>
            <p:ph type="title"/>
          </p:nvPr>
        </p:nvSpPr>
        <p:spPr>
          <a:xfrm>
            <a:off x="335360" y="454382"/>
            <a:ext cx="6480720" cy="612070"/>
          </a:xfrm>
        </p:spPr>
        <p:txBody>
          <a:bodyPr/>
          <a:lstStyle/>
          <a:p>
            <a:r>
              <a:rPr lang="da-DK" dirty="0" smtClean="0"/>
              <a:t>Barnets lov i praksis    </a:t>
            </a:r>
            <a:endParaRPr lang="da-DK" dirty="0"/>
          </a:p>
        </p:txBody>
      </p:sp>
      <p:graphicFrame>
        <p:nvGraphicFramePr>
          <p:cNvPr id="2" name="Diagram 1"/>
          <p:cNvGraphicFramePr/>
          <p:nvPr>
            <p:extLst>
              <p:ext uri="{D42A27DB-BD31-4B8C-83A1-F6EECF244321}">
                <p14:modId xmlns:p14="http://schemas.microsoft.com/office/powerpoint/2010/main" val="4280438652"/>
              </p:ext>
            </p:extLst>
          </p:nvPr>
        </p:nvGraphicFramePr>
        <p:xfrm>
          <a:off x="1010583" y="1582997"/>
          <a:ext cx="5514828" cy="4149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Pladsholder til sidefod 2"/>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835809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7"/>
          <p:cNvSpPr>
            <a:spLocks noGrp="1"/>
          </p:cNvSpPr>
          <p:nvPr>
            <p:ph idx="1"/>
          </p:nvPr>
        </p:nvSpPr>
        <p:spPr>
          <a:xfrm>
            <a:off x="1914455" y="1829159"/>
            <a:ext cx="5616624" cy="3960099"/>
          </a:xfrm>
        </p:spPr>
        <p:txBody>
          <a:bodyPr/>
          <a:lstStyle/>
          <a:p>
            <a:endParaRPr lang="da-DK" dirty="0"/>
          </a:p>
          <a:p>
            <a:endParaRPr lang="da-DK" dirty="0"/>
          </a:p>
        </p:txBody>
      </p:sp>
      <p:sp>
        <p:nvSpPr>
          <p:cNvPr id="7" name="Titel 6"/>
          <p:cNvSpPr>
            <a:spLocks noGrp="1"/>
          </p:cNvSpPr>
          <p:nvPr>
            <p:ph type="title"/>
          </p:nvPr>
        </p:nvSpPr>
        <p:spPr>
          <a:xfrm>
            <a:off x="335360" y="454382"/>
            <a:ext cx="6480720" cy="612070"/>
          </a:xfrm>
        </p:spPr>
        <p:txBody>
          <a:bodyPr/>
          <a:lstStyle/>
          <a:p>
            <a:r>
              <a:rPr lang="da-DK" dirty="0" smtClean="0"/>
              <a:t>Barnets lov i praksis    </a:t>
            </a:r>
            <a:endParaRPr lang="da-DK" dirty="0"/>
          </a:p>
        </p:txBody>
      </p:sp>
      <p:graphicFrame>
        <p:nvGraphicFramePr>
          <p:cNvPr id="2" name="Diagram 1"/>
          <p:cNvGraphicFramePr/>
          <p:nvPr>
            <p:extLst>
              <p:ext uri="{D42A27DB-BD31-4B8C-83A1-F6EECF244321}">
                <p14:modId xmlns:p14="http://schemas.microsoft.com/office/powerpoint/2010/main" val="3867007517"/>
              </p:ext>
            </p:extLst>
          </p:nvPr>
        </p:nvGraphicFramePr>
        <p:xfrm>
          <a:off x="3251656" y="1412776"/>
          <a:ext cx="5514828" cy="414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idefod 2"/>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2598167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775519" y="747355"/>
            <a:ext cx="8658422" cy="5791559"/>
          </a:xfrm>
        </p:spPr>
        <p:txBody>
          <a:bodyPr>
            <a:normAutofit/>
          </a:bodyPr>
          <a:lstStyle/>
          <a:p>
            <a:endParaRPr lang="da-DK" dirty="0"/>
          </a:p>
          <a:p>
            <a:endParaRPr lang="da-DK" dirty="0" smtClean="0"/>
          </a:p>
          <a:p>
            <a:endParaRPr lang="da-DK" dirty="0"/>
          </a:p>
          <a:p>
            <a:endParaRPr lang="da-DK" dirty="0"/>
          </a:p>
        </p:txBody>
      </p:sp>
      <p:graphicFrame>
        <p:nvGraphicFramePr>
          <p:cNvPr id="13" name="Tabel 12"/>
          <p:cNvGraphicFramePr>
            <a:graphicFrameLocks noGrp="1"/>
          </p:cNvGraphicFramePr>
          <p:nvPr>
            <p:extLst/>
          </p:nvPr>
        </p:nvGraphicFramePr>
        <p:xfrm>
          <a:off x="1942144" y="2045951"/>
          <a:ext cx="8325173" cy="3108960"/>
        </p:xfrm>
        <a:graphic>
          <a:graphicData uri="http://schemas.openxmlformats.org/drawingml/2006/table">
            <a:tbl>
              <a:tblPr firstRow="1" bandRow="1">
                <a:tableStyleId>{912C8C85-51F0-491E-9774-3900AFEF0FD7}</a:tableStyleId>
              </a:tblPr>
              <a:tblGrid>
                <a:gridCol w="4153857">
                  <a:extLst>
                    <a:ext uri="{9D8B030D-6E8A-4147-A177-3AD203B41FA5}">
                      <a16:colId xmlns:a16="http://schemas.microsoft.com/office/drawing/2014/main" val="149738978"/>
                    </a:ext>
                  </a:extLst>
                </a:gridCol>
                <a:gridCol w="4171316">
                  <a:extLst>
                    <a:ext uri="{9D8B030D-6E8A-4147-A177-3AD203B41FA5}">
                      <a16:colId xmlns:a16="http://schemas.microsoft.com/office/drawing/2014/main" val="4066439907"/>
                    </a:ext>
                  </a:extLst>
                </a:gridCol>
              </a:tblGrid>
              <a:tr h="1010744">
                <a:tc>
                  <a:txBody>
                    <a:bodyPr/>
                    <a:lstStyle/>
                    <a:p>
                      <a:r>
                        <a:rPr lang="da-DK" sz="1400" b="1" dirty="0" smtClean="0">
                          <a:solidFill>
                            <a:schemeClr val="tx1"/>
                          </a:solidFill>
                        </a:rPr>
                        <a:t>RUM</a:t>
                      </a:r>
                    </a:p>
                    <a:p>
                      <a:endParaRPr lang="da-DK" sz="1400" b="0" dirty="0" smtClean="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sz="1400" b="0" dirty="0" smtClean="0">
                          <a:solidFill>
                            <a:schemeClr val="tx1"/>
                          </a:solidFill>
                        </a:rPr>
                        <a:t>Børn skal gives mulighed for at </a:t>
                      </a:r>
                    </a:p>
                    <a:p>
                      <a:pPr marL="0" marR="0" lvl="0" indent="0" algn="l" defTabSz="685800" rtl="0" eaLnBrk="1" fontAlgn="auto" latinLnBrk="0" hangingPunct="1">
                        <a:lnSpc>
                          <a:spcPct val="100000"/>
                        </a:lnSpc>
                        <a:spcBef>
                          <a:spcPts val="0"/>
                        </a:spcBef>
                        <a:spcAft>
                          <a:spcPts val="0"/>
                        </a:spcAft>
                        <a:buClrTx/>
                        <a:buSzTx/>
                        <a:buFontTx/>
                        <a:buNone/>
                        <a:tabLst/>
                        <a:defRPr/>
                      </a:pPr>
                      <a:r>
                        <a:rPr lang="da-DK" sz="1400" b="0" dirty="0" smtClean="0">
                          <a:solidFill>
                            <a:schemeClr val="tx1"/>
                          </a:solidFill>
                        </a:rPr>
                        <a:t>kunne udtrykke deres synspunkter.</a:t>
                      </a:r>
                    </a:p>
                    <a:p>
                      <a:endParaRPr lang="da-DK" sz="1000" b="0" dirty="0" smtClean="0">
                        <a:solidFill>
                          <a:schemeClr val="tx1"/>
                        </a:solidFill>
                      </a:endParaRPr>
                    </a:p>
                    <a:p>
                      <a:endParaRPr lang="da-DK" sz="1000" b="0" dirty="0" smtClean="0">
                        <a:solidFill>
                          <a:schemeClr val="tx1"/>
                        </a:solidFill>
                      </a:endParaRPr>
                    </a:p>
                    <a:p>
                      <a:endParaRPr lang="da-DK" sz="1000" b="0" dirty="0" smtClean="0">
                        <a:solidFill>
                          <a:schemeClr val="tx1"/>
                        </a:solidFill>
                      </a:endParaRPr>
                    </a:p>
                    <a:p>
                      <a:endParaRPr lang="da-DK" sz="1000" b="1" dirty="0">
                        <a:solidFill>
                          <a:schemeClr val="tx1"/>
                        </a:solidFill>
                      </a:endParaRPr>
                    </a:p>
                  </a:txBody>
                  <a:tcPr>
                    <a:solidFill>
                      <a:schemeClr val="accent2">
                        <a:lumMod val="40000"/>
                        <a:lumOff val="60000"/>
                      </a:schemeClr>
                    </a:solidFill>
                  </a:tcPr>
                </a:tc>
                <a:tc>
                  <a:txBody>
                    <a:bodyPr/>
                    <a:lstStyle/>
                    <a:p>
                      <a:pPr algn="r"/>
                      <a:r>
                        <a:rPr lang="da-DK" sz="1400" b="1" dirty="0" smtClean="0">
                          <a:solidFill>
                            <a:schemeClr val="tx1"/>
                          </a:solidFill>
                        </a:rPr>
                        <a:t>STEMME</a:t>
                      </a:r>
                    </a:p>
                    <a:p>
                      <a:endParaRPr lang="da-DK" sz="1400" b="1" dirty="0" smtClean="0">
                        <a:solidFill>
                          <a:schemeClr val="tx1"/>
                        </a:solidFill>
                      </a:endParaRPr>
                    </a:p>
                    <a:p>
                      <a:pPr marL="0" marR="0" lvl="0" indent="0" algn="r" defTabSz="685800" rtl="0" eaLnBrk="1" fontAlgn="auto" latinLnBrk="0" hangingPunct="1">
                        <a:lnSpc>
                          <a:spcPct val="100000"/>
                        </a:lnSpc>
                        <a:spcBef>
                          <a:spcPts val="0"/>
                        </a:spcBef>
                        <a:spcAft>
                          <a:spcPts val="0"/>
                        </a:spcAft>
                        <a:buClrTx/>
                        <a:buSzTx/>
                        <a:buFontTx/>
                        <a:buNone/>
                        <a:tabLst/>
                        <a:defRPr/>
                      </a:pPr>
                      <a:r>
                        <a:rPr lang="da-DK" sz="1400" b="0" dirty="0" smtClean="0">
                          <a:solidFill>
                            <a:schemeClr val="tx1"/>
                          </a:solidFill>
                        </a:rPr>
                        <a:t>     Børn skal støttes i at give </a:t>
                      </a:r>
                    </a:p>
                    <a:p>
                      <a:pPr marL="0" marR="0" lvl="0" indent="0" algn="r" defTabSz="685800" rtl="0" eaLnBrk="1" fontAlgn="auto" latinLnBrk="0" hangingPunct="1">
                        <a:lnSpc>
                          <a:spcPct val="100000"/>
                        </a:lnSpc>
                        <a:spcBef>
                          <a:spcPts val="0"/>
                        </a:spcBef>
                        <a:spcAft>
                          <a:spcPts val="0"/>
                        </a:spcAft>
                        <a:buClrTx/>
                        <a:buSzTx/>
                        <a:buFontTx/>
                        <a:buNone/>
                        <a:tabLst/>
                        <a:defRPr/>
                      </a:pPr>
                      <a:r>
                        <a:rPr lang="da-DK" sz="1400" b="0" dirty="0" smtClean="0">
                          <a:solidFill>
                            <a:schemeClr val="tx1"/>
                          </a:solidFill>
                        </a:rPr>
                        <a:t>udtryk for deres synspunkter.</a:t>
                      </a:r>
                    </a:p>
                    <a:p>
                      <a:pPr marL="0" marR="0" lvl="0" indent="0" algn="r" defTabSz="685800" rtl="0" eaLnBrk="1" fontAlgn="auto" latinLnBrk="0" hangingPunct="1">
                        <a:lnSpc>
                          <a:spcPct val="100000"/>
                        </a:lnSpc>
                        <a:spcBef>
                          <a:spcPts val="0"/>
                        </a:spcBef>
                        <a:spcAft>
                          <a:spcPts val="0"/>
                        </a:spcAft>
                        <a:buClrTx/>
                        <a:buSzTx/>
                        <a:buFontTx/>
                        <a:buNone/>
                        <a:tabLst/>
                        <a:defRPr/>
                      </a:pPr>
                      <a:endParaRPr lang="da-DK" sz="1400" b="0" dirty="0" smtClean="0">
                        <a:solidFill>
                          <a:schemeClr val="tx1"/>
                        </a:solidFill>
                      </a:endParaRPr>
                    </a:p>
                    <a:p>
                      <a:endParaRPr lang="da-DK" sz="1000" b="1"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1105991738"/>
                  </a:ext>
                </a:extLst>
              </a:tr>
              <a:tr h="985181">
                <a:tc>
                  <a:txBody>
                    <a:bodyPr/>
                    <a:lstStyle/>
                    <a:p>
                      <a:endParaRPr lang="da-DK" sz="1000" b="1" dirty="0" smtClean="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sz="1400" b="1" dirty="0" smtClean="0">
                          <a:solidFill>
                            <a:schemeClr val="tx1"/>
                          </a:solidFill>
                        </a:rPr>
                        <a:t>TILHØRERE</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1400" b="1" dirty="0" smtClean="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sz="1400" dirty="0" smtClean="0"/>
                        <a:t>Børns synspunkter skal </a:t>
                      </a:r>
                    </a:p>
                    <a:p>
                      <a:pPr marL="0" marR="0" lvl="0" indent="0" algn="l" defTabSz="685800" rtl="0" eaLnBrk="1" fontAlgn="auto" latinLnBrk="0" hangingPunct="1">
                        <a:lnSpc>
                          <a:spcPct val="100000"/>
                        </a:lnSpc>
                        <a:spcBef>
                          <a:spcPts val="0"/>
                        </a:spcBef>
                        <a:spcAft>
                          <a:spcPts val="0"/>
                        </a:spcAft>
                        <a:buClrTx/>
                        <a:buSzTx/>
                        <a:buFontTx/>
                        <a:buNone/>
                        <a:tabLst/>
                        <a:defRPr/>
                      </a:pPr>
                      <a:r>
                        <a:rPr lang="da-DK" sz="1400" dirty="0" smtClean="0"/>
                        <a:t>der lyttes til.</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1000" dirty="0" smtClean="0"/>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1000" dirty="0" smtClean="0"/>
                    </a:p>
                    <a:p>
                      <a:endParaRPr lang="da-DK" sz="1000" b="1" dirty="0">
                        <a:solidFill>
                          <a:schemeClr val="tx1"/>
                        </a:solidFill>
                      </a:endParaRPr>
                    </a:p>
                  </a:txBody>
                  <a:tcPr>
                    <a:solidFill>
                      <a:schemeClr val="accent5">
                        <a:lumMod val="40000"/>
                        <a:lumOff val="60000"/>
                      </a:schemeClr>
                    </a:solidFill>
                  </a:tcPr>
                </a:tc>
                <a:tc>
                  <a:txBody>
                    <a:bodyPr/>
                    <a:lstStyle/>
                    <a:p>
                      <a:pPr algn="r"/>
                      <a:endParaRPr lang="da-DK" sz="1400" b="1" dirty="0" smtClean="0">
                        <a:solidFill>
                          <a:schemeClr val="tx1"/>
                        </a:solidFill>
                      </a:endParaRPr>
                    </a:p>
                    <a:p>
                      <a:pPr algn="r"/>
                      <a:r>
                        <a:rPr lang="da-DK" sz="1400" b="1" dirty="0" smtClean="0">
                          <a:solidFill>
                            <a:schemeClr val="tx1"/>
                          </a:solidFill>
                        </a:rPr>
                        <a:t>INDFLYDELSE</a:t>
                      </a:r>
                    </a:p>
                    <a:p>
                      <a:pPr algn="r"/>
                      <a:endParaRPr lang="da-DK" sz="1400" b="1" dirty="0" smtClean="0">
                        <a:solidFill>
                          <a:schemeClr val="tx1"/>
                        </a:solidFill>
                      </a:endParaRPr>
                    </a:p>
                    <a:p>
                      <a:pPr marL="0" marR="0" lvl="0" indent="0" algn="r" defTabSz="685800" rtl="0" eaLnBrk="1" fontAlgn="auto" latinLnBrk="0" hangingPunct="1">
                        <a:lnSpc>
                          <a:spcPct val="100000"/>
                        </a:lnSpc>
                        <a:spcBef>
                          <a:spcPts val="0"/>
                        </a:spcBef>
                        <a:spcAft>
                          <a:spcPts val="0"/>
                        </a:spcAft>
                        <a:buClrTx/>
                        <a:buSzTx/>
                        <a:buFontTx/>
                        <a:buNone/>
                        <a:tabLst/>
                        <a:defRPr/>
                      </a:pPr>
                      <a:r>
                        <a:rPr lang="da-DK" sz="1400" dirty="0" smtClean="0"/>
                        <a:t>Børns synspunkter skal der</a:t>
                      </a:r>
                    </a:p>
                    <a:p>
                      <a:pPr marL="0" marR="0" lvl="0" indent="0" algn="r" defTabSz="685800" rtl="0" eaLnBrk="1" fontAlgn="auto" latinLnBrk="0" hangingPunct="1">
                        <a:lnSpc>
                          <a:spcPct val="100000"/>
                        </a:lnSpc>
                        <a:spcBef>
                          <a:spcPts val="0"/>
                        </a:spcBef>
                        <a:spcAft>
                          <a:spcPts val="0"/>
                        </a:spcAft>
                        <a:buClrTx/>
                        <a:buSzTx/>
                        <a:buFontTx/>
                        <a:buNone/>
                        <a:tabLst/>
                        <a:defRPr/>
                      </a:pPr>
                      <a:r>
                        <a:rPr lang="da-DK" sz="1400" dirty="0" smtClean="0"/>
                        <a:t> handles passende på.</a:t>
                      </a:r>
                      <a:endParaRPr lang="da-DK" sz="1400" b="1" dirty="0" smtClean="0">
                        <a:solidFill>
                          <a:schemeClr val="tx1"/>
                        </a:solidFill>
                      </a:endParaRPr>
                    </a:p>
                    <a:p>
                      <a:pPr algn="r"/>
                      <a:endParaRPr lang="da-DK" sz="1000" b="1" dirty="0">
                        <a:solidFill>
                          <a:schemeClr val="tx1"/>
                        </a:solidFill>
                      </a:endParaRPr>
                    </a:p>
                  </a:txBody>
                  <a:tcPr>
                    <a:solidFill>
                      <a:srgbClr val="FF9999"/>
                    </a:solidFill>
                  </a:tcPr>
                </a:tc>
                <a:extLst>
                  <a:ext uri="{0D108BD9-81ED-4DB2-BD59-A6C34878D82A}">
                    <a16:rowId xmlns:a16="http://schemas.microsoft.com/office/drawing/2014/main" val="3017833395"/>
                  </a:ext>
                </a:extLst>
              </a:tr>
            </a:tbl>
          </a:graphicData>
        </a:graphic>
      </p:graphicFrame>
      <p:sp>
        <p:nvSpPr>
          <p:cNvPr id="14" name="Ellipse 13"/>
          <p:cNvSpPr/>
          <p:nvPr/>
        </p:nvSpPr>
        <p:spPr>
          <a:xfrm>
            <a:off x="5199888" y="2212474"/>
            <a:ext cx="1712321" cy="13106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sz="1000" dirty="0"/>
              <a:t>Retten til at udtrykke synspunkter</a:t>
            </a:r>
          </a:p>
        </p:txBody>
      </p:sp>
      <p:sp>
        <p:nvSpPr>
          <p:cNvPr id="15" name="Ellipse 14"/>
          <p:cNvSpPr/>
          <p:nvPr/>
        </p:nvSpPr>
        <p:spPr>
          <a:xfrm>
            <a:off x="5199887" y="3702098"/>
            <a:ext cx="1712321" cy="12738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sz="1000" dirty="0"/>
              <a:t>Retten til, at synspunkter tillægges passende vægt</a:t>
            </a:r>
          </a:p>
        </p:txBody>
      </p:sp>
      <p:sp>
        <p:nvSpPr>
          <p:cNvPr id="9" name="Titel 1"/>
          <p:cNvSpPr>
            <a:spLocks noGrp="1"/>
          </p:cNvSpPr>
          <p:nvPr>
            <p:ph type="title"/>
          </p:nvPr>
        </p:nvSpPr>
        <p:spPr>
          <a:xfrm>
            <a:off x="479376" y="461794"/>
            <a:ext cx="8281293" cy="756084"/>
          </a:xfrm>
        </p:spPr>
        <p:txBody>
          <a:bodyPr/>
          <a:lstStyle/>
          <a:p>
            <a:r>
              <a:rPr lang="da-DK" sz="2400" dirty="0"/>
              <a:t>Børnesyn og Laura </a:t>
            </a:r>
            <a:r>
              <a:rPr lang="da-DK" sz="2400" dirty="0" err="1"/>
              <a:t>Lundys</a:t>
            </a:r>
            <a:r>
              <a:rPr lang="da-DK" sz="2400" dirty="0"/>
              <a:t> model</a:t>
            </a:r>
          </a:p>
        </p:txBody>
      </p:sp>
    </p:spTree>
    <p:extLst>
      <p:ext uri="{BB962C8B-B14F-4D97-AF65-F5344CB8AC3E}">
        <p14:creationId xmlns:p14="http://schemas.microsoft.com/office/powerpoint/2010/main" val="3509945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7"/>
          <p:cNvSpPr>
            <a:spLocks noGrp="1"/>
          </p:cNvSpPr>
          <p:nvPr>
            <p:ph idx="1"/>
          </p:nvPr>
        </p:nvSpPr>
        <p:spPr>
          <a:xfrm>
            <a:off x="1914455" y="1829159"/>
            <a:ext cx="5616624" cy="3960099"/>
          </a:xfrm>
        </p:spPr>
        <p:txBody>
          <a:bodyPr/>
          <a:lstStyle/>
          <a:p>
            <a:endParaRPr lang="da-DK" dirty="0"/>
          </a:p>
          <a:p>
            <a:endParaRPr lang="da-DK" dirty="0"/>
          </a:p>
        </p:txBody>
      </p:sp>
      <p:sp>
        <p:nvSpPr>
          <p:cNvPr id="7" name="Titel 6"/>
          <p:cNvSpPr>
            <a:spLocks noGrp="1"/>
          </p:cNvSpPr>
          <p:nvPr>
            <p:ph type="title"/>
          </p:nvPr>
        </p:nvSpPr>
        <p:spPr>
          <a:xfrm>
            <a:off x="335360" y="454382"/>
            <a:ext cx="6480720" cy="612070"/>
          </a:xfrm>
        </p:spPr>
        <p:txBody>
          <a:bodyPr/>
          <a:lstStyle/>
          <a:p>
            <a:r>
              <a:rPr lang="da-DK" dirty="0" smtClean="0"/>
              <a:t>Barnets lov i praksis    </a:t>
            </a:r>
            <a:endParaRPr lang="da-DK" dirty="0"/>
          </a:p>
        </p:txBody>
      </p:sp>
      <p:graphicFrame>
        <p:nvGraphicFramePr>
          <p:cNvPr id="2" name="Diagram 1"/>
          <p:cNvGraphicFramePr/>
          <p:nvPr>
            <p:extLst>
              <p:ext uri="{D42A27DB-BD31-4B8C-83A1-F6EECF244321}">
                <p14:modId xmlns:p14="http://schemas.microsoft.com/office/powerpoint/2010/main" val="3508896697"/>
              </p:ext>
            </p:extLst>
          </p:nvPr>
        </p:nvGraphicFramePr>
        <p:xfrm>
          <a:off x="3234723" y="1412776"/>
          <a:ext cx="5514828" cy="414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idefod 2"/>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3303963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7"/>
          <p:cNvSpPr>
            <a:spLocks noGrp="1"/>
          </p:cNvSpPr>
          <p:nvPr>
            <p:ph idx="1"/>
          </p:nvPr>
        </p:nvSpPr>
        <p:spPr>
          <a:xfrm>
            <a:off x="1914455" y="1829159"/>
            <a:ext cx="5616624" cy="3960099"/>
          </a:xfrm>
        </p:spPr>
        <p:txBody>
          <a:bodyPr/>
          <a:lstStyle/>
          <a:p>
            <a:endParaRPr lang="da-DK" dirty="0"/>
          </a:p>
          <a:p>
            <a:endParaRPr lang="da-DK" dirty="0"/>
          </a:p>
        </p:txBody>
      </p:sp>
      <p:sp>
        <p:nvSpPr>
          <p:cNvPr id="7" name="Titel 6"/>
          <p:cNvSpPr>
            <a:spLocks noGrp="1"/>
          </p:cNvSpPr>
          <p:nvPr>
            <p:ph type="title"/>
          </p:nvPr>
        </p:nvSpPr>
        <p:spPr>
          <a:xfrm>
            <a:off x="335360" y="454382"/>
            <a:ext cx="6480720" cy="612070"/>
          </a:xfrm>
        </p:spPr>
        <p:txBody>
          <a:bodyPr/>
          <a:lstStyle/>
          <a:p>
            <a:r>
              <a:rPr lang="da-DK" dirty="0" smtClean="0"/>
              <a:t>Barnets lov i praksis    </a:t>
            </a:r>
            <a:endParaRPr lang="da-DK" dirty="0"/>
          </a:p>
        </p:txBody>
      </p:sp>
      <p:graphicFrame>
        <p:nvGraphicFramePr>
          <p:cNvPr id="2" name="Diagram 1"/>
          <p:cNvGraphicFramePr/>
          <p:nvPr>
            <p:extLst>
              <p:ext uri="{D42A27DB-BD31-4B8C-83A1-F6EECF244321}">
                <p14:modId xmlns:p14="http://schemas.microsoft.com/office/powerpoint/2010/main" val="493822865"/>
              </p:ext>
            </p:extLst>
          </p:nvPr>
        </p:nvGraphicFramePr>
        <p:xfrm>
          <a:off x="3158448" y="1256715"/>
          <a:ext cx="5514828" cy="414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idefod 2"/>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53353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7"/>
          </p:nvPr>
        </p:nvSpPr>
        <p:spPr/>
        <p:txBody>
          <a:bodyPr>
            <a:normAutofit/>
          </a:bodyPr>
          <a:lstStyle/>
          <a:p>
            <a:endParaRPr lang="da-DK" sz="3200" dirty="0" smtClean="0"/>
          </a:p>
          <a:p>
            <a:endParaRPr lang="da-DK" sz="3200" dirty="0"/>
          </a:p>
          <a:p>
            <a:endParaRPr lang="da-DK" sz="3200" dirty="0" smtClean="0"/>
          </a:p>
          <a:p>
            <a:endParaRPr lang="da-DK" dirty="0" smtClean="0"/>
          </a:p>
          <a:p>
            <a:endParaRPr lang="da-DK" dirty="0"/>
          </a:p>
        </p:txBody>
      </p:sp>
      <p:sp>
        <p:nvSpPr>
          <p:cNvPr id="5" name="Pladsholder til indhold 4"/>
          <p:cNvSpPr>
            <a:spLocks noGrp="1"/>
          </p:cNvSpPr>
          <p:nvPr>
            <p:ph idx="1"/>
          </p:nvPr>
        </p:nvSpPr>
        <p:spPr>
          <a:xfrm>
            <a:off x="6095992" y="1916832"/>
            <a:ext cx="5275393" cy="3600400"/>
          </a:xfrm>
        </p:spPr>
        <p:txBody>
          <a:bodyPr>
            <a:normAutofit/>
          </a:bodyPr>
          <a:lstStyle/>
          <a:p>
            <a:pPr marL="457200" indent="-457200">
              <a:buAutoNum type="arabicPeriod"/>
            </a:pPr>
            <a:r>
              <a:rPr lang="da-DK" sz="2000" dirty="0" smtClean="0"/>
              <a:t>Børnene først – baggrund for den nye lov</a:t>
            </a:r>
          </a:p>
          <a:p>
            <a:pPr marL="457200" indent="-457200">
              <a:buAutoNum type="arabicPeriod"/>
            </a:pPr>
            <a:r>
              <a:rPr lang="da-DK" sz="2000" dirty="0" smtClean="0"/>
              <a:t>Barnets Lov – fokusområder og de nye bestemmelser</a:t>
            </a:r>
          </a:p>
          <a:p>
            <a:r>
              <a:rPr lang="da-DK" sz="2000" dirty="0" smtClean="0"/>
              <a:t>3.   Barnets lov i praksis</a:t>
            </a:r>
            <a:endParaRPr lang="da-DK" sz="2000" dirty="0"/>
          </a:p>
        </p:txBody>
      </p:sp>
      <p:sp>
        <p:nvSpPr>
          <p:cNvPr id="4" name="Titel 3"/>
          <p:cNvSpPr>
            <a:spLocks noGrp="1"/>
          </p:cNvSpPr>
          <p:nvPr>
            <p:ph type="title"/>
          </p:nvPr>
        </p:nvSpPr>
        <p:spPr/>
        <p:txBody>
          <a:bodyPr/>
          <a:lstStyle/>
          <a:p>
            <a:r>
              <a:rPr lang="da-DK" dirty="0" smtClean="0"/>
              <a:t>Indhold</a:t>
            </a:r>
            <a:endParaRPr lang="da-DK" dirty="0"/>
          </a:p>
        </p:txBody>
      </p:sp>
      <p:sp>
        <p:nvSpPr>
          <p:cNvPr id="3" name="Rektangel 2"/>
          <p:cNvSpPr/>
          <p:nvPr/>
        </p:nvSpPr>
        <p:spPr>
          <a:xfrm>
            <a:off x="695400" y="926174"/>
            <a:ext cx="4248472" cy="4401205"/>
          </a:xfrm>
          <a:prstGeom prst="rect">
            <a:avLst/>
          </a:prstGeom>
        </p:spPr>
        <p:txBody>
          <a:bodyPr wrap="square">
            <a:spAutoFit/>
          </a:bodyPr>
          <a:lstStyle/>
          <a:p>
            <a:r>
              <a:rPr lang="da-DK" sz="2000" b="1" dirty="0" smtClean="0">
                <a:solidFill>
                  <a:schemeClr val="bg1"/>
                </a:solidFill>
              </a:rPr>
              <a:t>Læsevejledning: </a:t>
            </a:r>
            <a:r>
              <a:rPr lang="da-DK" sz="2000" b="1" dirty="0">
                <a:solidFill>
                  <a:schemeClr val="bg1"/>
                </a:solidFill>
              </a:rPr>
              <a:t/>
            </a:r>
            <a:br>
              <a:rPr lang="da-DK" sz="2000" b="1" dirty="0">
                <a:solidFill>
                  <a:schemeClr val="bg1"/>
                </a:solidFill>
              </a:rPr>
            </a:br>
            <a:r>
              <a:rPr lang="da-DK" sz="2000" dirty="0">
                <a:solidFill>
                  <a:schemeClr val="bg1"/>
                </a:solidFill>
              </a:rPr>
              <a:t/>
            </a:r>
            <a:br>
              <a:rPr lang="da-DK" sz="2000" dirty="0">
                <a:solidFill>
                  <a:schemeClr val="bg1"/>
                </a:solidFill>
              </a:rPr>
            </a:br>
            <a:r>
              <a:rPr lang="da-DK" sz="2000" dirty="0">
                <a:solidFill>
                  <a:schemeClr val="bg1"/>
                </a:solidFill>
              </a:rPr>
              <a:t>I dette dokument finder du slides målrettet </a:t>
            </a:r>
            <a:r>
              <a:rPr lang="da-DK" sz="2000" dirty="0" err="1" smtClean="0">
                <a:solidFill>
                  <a:schemeClr val="bg1"/>
                </a:solidFill>
              </a:rPr>
              <a:t>udførerområdet</a:t>
            </a:r>
            <a:r>
              <a:rPr lang="da-DK" sz="2000" dirty="0" smtClean="0">
                <a:solidFill>
                  <a:schemeClr val="bg1"/>
                </a:solidFill>
              </a:rPr>
              <a:t>. Der er indsat noter i notefeltet, som du kan bruge som inspiration til at formidle indholdet. Noter er skrevet i stikordsformat. De lægger vægt på de centrale dele af formidlingen, men er ikke udtømmende for det indhold som præsenteres.  </a:t>
            </a:r>
          </a:p>
          <a:p>
            <a:endParaRPr lang="da-DK" sz="2000" dirty="0">
              <a:solidFill>
                <a:schemeClr val="bg1"/>
              </a:solidFill>
            </a:endParaRPr>
          </a:p>
          <a:p>
            <a:r>
              <a:rPr lang="da-DK" sz="2000" dirty="0" smtClean="0">
                <a:solidFill>
                  <a:schemeClr val="bg1"/>
                </a:solidFill>
              </a:rPr>
              <a:t>Alle </a:t>
            </a:r>
            <a:r>
              <a:rPr lang="da-DK" sz="2000" dirty="0">
                <a:solidFill>
                  <a:schemeClr val="bg1"/>
                </a:solidFill>
              </a:rPr>
              <a:t>slides er </a:t>
            </a:r>
            <a:r>
              <a:rPr lang="da-DK" sz="2000" dirty="0" err="1">
                <a:solidFill>
                  <a:schemeClr val="bg1"/>
                </a:solidFill>
              </a:rPr>
              <a:t>redigerbare</a:t>
            </a:r>
            <a:r>
              <a:rPr lang="da-DK" sz="2000" dirty="0">
                <a:solidFill>
                  <a:schemeClr val="bg1"/>
                </a:solidFill>
              </a:rPr>
              <a:t> og kan </a:t>
            </a:r>
            <a:r>
              <a:rPr lang="da-DK" sz="2000" dirty="0" smtClean="0">
                <a:solidFill>
                  <a:schemeClr val="bg1"/>
                </a:solidFill>
              </a:rPr>
              <a:t>tilpasses behovet i din kommune</a:t>
            </a:r>
            <a:r>
              <a:rPr lang="da-DK" dirty="0" smtClean="0">
                <a:solidFill>
                  <a:schemeClr val="bg1"/>
                </a:solidFill>
              </a:rPr>
              <a:t>. </a:t>
            </a:r>
            <a:endParaRPr lang="da-DK" dirty="0">
              <a:solidFill>
                <a:schemeClr val="bg1"/>
              </a:solidFill>
            </a:endParaRPr>
          </a:p>
        </p:txBody>
      </p:sp>
    </p:spTree>
    <p:extLst>
      <p:ext uri="{BB962C8B-B14F-4D97-AF65-F5344CB8AC3E}">
        <p14:creationId xmlns:p14="http://schemas.microsoft.com/office/powerpoint/2010/main" val="928384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5760" y="3050956"/>
            <a:ext cx="7848872" cy="1818203"/>
          </a:xfrm>
        </p:spPr>
        <p:txBody>
          <a:bodyPr/>
          <a:lstStyle/>
          <a:p>
            <a:r>
              <a:rPr lang="da-DK" dirty="0" smtClean="0"/>
              <a:t/>
            </a:r>
            <a:br>
              <a:rPr lang="da-DK" dirty="0" smtClean="0"/>
            </a:br>
            <a:r>
              <a:rPr lang="da-DK" dirty="0"/>
              <a:t/>
            </a:r>
            <a:br>
              <a:rPr lang="da-DK" dirty="0"/>
            </a:br>
            <a:r>
              <a:rPr lang="da-DK" sz="3600" dirty="0" smtClean="0"/>
              <a:t>1. Børnene Først </a:t>
            </a:r>
            <a:br>
              <a:rPr lang="da-DK" sz="3600" dirty="0" smtClean="0"/>
            </a:br>
            <a:r>
              <a:rPr lang="da-DK" sz="3600" dirty="0" smtClean="0"/>
              <a:t/>
            </a:r>
            <a:br>
              <a:rPr lang="da-DK" sz="3600" dirty="0" smtClean="0"/>
            </a:br>
            <a:r>
              <a:rPr lang="da-DK" sz="3600" dirty="0" smtClean="0"/>
              <a:t>– Baggrund for den nye lov</a:t>
            </a:r>
            <a:r>
              <a:rPr lang="da-DK" dirty="0" smtClean="0"/>
              <a:t/>
            </a:r>
            <a:br>
              <a:rPr lang="da-DK" dirty="0" smtClean="0"/>
            </a:br>
            <a:r>
              <a:rPr lang="da-DK" dirty="0" smtClean="0"/>
              <a:t/>
            </a:r>
            <a:br>
              <a:rPr lang="da-DK" dirty="0" smtClean="0"/>
            </a:br>
            <a:r>
              <a:rPr lang="da-DK" dirty="0" smtClean="0"/>
              <a:t> </a:t>
            </a:r>
            <a:endParaRPr lang="da-DK" dirty="0"/>
          </a:p>
        </p:txBody>
      </p:sp>
    </p:spTree>
    <p:extLst>
      <p:ext uri="{BB962C8B-B14F-4D97-AF65-F5344CB8AC3E}">
        <p14:creationId xmlns:p14="http://schemas.microsoft.com/office/powerpoint/2010/main" val="931545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7"/>
          </p:nvPr>
        </p:nvSpPr>
        <p:spPr/>
        <p:txBody>
          <a:bodyPr>
            <a:normAutofit/>
          </a:bodyPr>
          <a:lstStyle/>
          <a:p>
            <a:endParaRPr lang="da-DK" sz="3200" dirty="0" smtClean="0"/>
          </a:p>
          <a:p>
            <a:endParaRPr lang="da-DK" sz="3200" dirty="0"/>
          </a:p>
          <a:p>
            <a:endParaRPr lang="da-DK" sz="3200" dirty="0" smtClean="0"/>
          </a:p>
          <a:p>
            <a:endParaRPr lang="da-DK" dirty="0" smtClean="0"/>
          </a:p>
          <a:p>
            <a:endParaRPr lang="da-DK" dirty="0"/>
          </a:p>
        </p:txBody>
      </p:sp>
      <p:sp>
        <p:nvSpPr>
          <p:cNvPr id="5" name="Pladsholder til indhold 4"/>
          <p:cNvSpPr>
            <a:spLocks noGrp="1"/>
          </p:cNvSpPr>
          <p:nvPr>
            <p:ph idx="1"/>
          </p:nvPr>
        </p:nvSpPr>
        <p:spPr>
          <a:xfrm>
            <a:off x="5879976" y="1764136"/>
            <a:ext cx="5275393" cy="3600400"/>
          </a:xfrm>
        </p:spPr>
        <p:txBody>
          <a:bodyPr>
            <a:normAutofit/>
          </a:bodyPr>
          <a:lstStyle/>
          <a:p>
            <a:pPr marL="285750" indent="-285750">
              <a:buFont typeface="Arial" panose="020B0604020202020204" pitchFamily="34" charset="0"/>
              <a:buChar char="•"/>
            </a:pPr>
            <a:r>
              <a:rPr lang="da-DK" sz="2800" dirty="0"/>
              <a:t>Den politiske aftale om børnene først danner baggrunden for barnets lov. </a:t>
            </a:r>
            <a:endParaRPr lang="da-DK" sz="2800" dirty="0" smtClean="0"/>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smtClean="0"/>
              <a:t>Aftalen </a:t>
            </a:r>
            <a:r>
              <a:rPr lang="da-DK" sz="2800" dirty="0"/>
              <a:t>blev til </a:t>
            </a:r>
            <a:r>
              <a:rPr lang="da-DK" sz="2800" dirty="0" smtClean="0"/>
              <a:t>i </a:t>
            </a:r>
            <a:r>
              <a:rPr lang="da-DK" sz="2800" dirty="0"/>
              <a:t>2021 og var en bred politisk aftale.</a:t>
            </a:r>
          </a:p>
          <a:p>
            <a:pPr marL="457200" indent="-457200">
              <a:buAutoNum type="arabicPeriod"/>
            </a:pPr>
            <a:endParaRPr lang="da-DK" sz="2000" dirty="0" smtClean="0"/>
          </a:p>
        </p:txBody>
      </p:sp>
      <p:sp>
        <p:nvSpPr>
          <p:cNvPr id="3" name="Rektangel 2"/>
          <p:cNvSpPr/>
          <p:nvPr/>
        </p:nvSpPr>
        <p:spPr>
          <a:xfrm>
            <a:off x="1127448" y="2856450"/>
            <a:ext cx="3816424" cy="707886"/>
          </a:xfrm>
          <a:prstGeom prst="rect">
            <a:avLst/>
          </a:prstGeom>
        </p:spPr>
        <p:txBody>
          <a:bodyPr wrap="square">
            <a:spAutoFit/>
          </a:bodyPr>
          <a:lstStyle/>
          <a:p>
            <a:r>
              <a:rPr lang="da-DK" sz="4000" dirty="0" smtClean="0">
                <a:solidFill>
                  <a:schemeClr val="bg1"/>
                </a:solidFill>
              </a:rPr>
              <a:t>Børnene Først</a:t>
            </a:r>
            <a:endParaRPr lang="da-DK" sz="4000" dirty="0">
              <a:solidFill>
                <a:schemeClr val="bg1"/>
              </a:solidFill>
            </a:endParaRPr>
          </a:p>
        </p:txBody>
      </p:sp>
    </p:spTree>
    <p:extLst>
      <p:ext uri="{BB962C8B-B14F-4D97-AF65-F5344CB8AC3E}">
        <p14:creationId xmlns:p14="http://schemas.microsoft.com/office/powerpoint/2010/main" val="3791600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lnSpcReduction="10000"/>
          </a:bodyPr>
          <a:lstStyle/>
          <a:p>
            <a:pPr marL="285750" indent="-285750">
              <a:buFont typeface="Wingdings" panose="05000000000000000000" pitchFamily="2" charset="2"/>
              <a:buChar char="v"/>
            </a:pPr>
            <a:endParaRPr lang="da-DK" sz="1800" b="1" dirty="0" smtClean="0"/>
          </a:p>
          <a:p>
            <a:pPr marL="342900" indent="-342900">
              <a:buFont typeface="Wingdings" panose="05000000000000000000" pitchFamily="2" charset="2"/>
              <a:buChar char="v"/>
            </a:pPr>
            <a:r>
              <a:rPr lang="da-DK" sz="2400" dirty="0"/>
              <a:t>Bedre og tidligere indsats for udsatte børn og familier</a:t>
            </a:r>
          </a:p>
          <a:p>
            <a:pPr marL="342900" indent="-342900">
              <a:buFont typeface="Wingdings" panose="05000000000000000000" pitchFamily="2" charset="2"/>
              <a:buChar char="v"/>
            </a:pPr>
            <a:endParaRPr lang="da-DK" sz="2400" dirty="0" smtClean="0"/>
          </a:p>
          <a:p>
            <a:pPr marL="342900" indent="-342900">
              <a:buFont typeface="Wingdings" panose="05000000000000000000" pitchFamily="2" charset="2"/>
              <a:buChar char="v"/>
            </a:pPr>
            <a:r>
              <a:rPr lang="da-DK" sz="2400" dirty="0" smtClean="0"/>
              <a:t>Barnets </a:t>
            </a:r>
            <a:r>
              <a:rPr lang="da-DK" sz="2400" dirty="0"/>
              <a:t>lov – flere rettigheder til børnene</a:t>
            </a:r>
          </a:p>
          <a:p>
            <a:pPr marL="342900" indent="-342900">
              <a:buFont typeface="Wingdings" panose="05000000000000000000" pitchFamily="2" charset="2"/>
              <a:buChar char="v"/>
            </a:pPr>
            <a:endParaRPr lang="da-DK" sz="2400" dirty="0"/>
          </a:p>
          <a:p>
            <a:pPr marL="342900" indent="-342900">
              <a:buFont typeface="Wingdings" panose="05000000000000000000" pitchFamily="2" charset="2"/>
              <a:buChar char="v"/>
            </a:pPr>
            <a:r>
              <a:rPr lang="da-DK" sz="2400" dirty="0"/>
              <a:t>Færre skift og mere stabilitet </a:t>
            </a:r>
            <a:endParaRPr lang="da-DK" sz="2400" dirty="0" smtClean="0"/>
          </a:p>
          <a:p>
            <a:pPr marL="342900" indent="-342900">
              <a:buFont typeface="Wingdings" panose="05000000000000000000" pitchFamily="2" charset="2"/>
              <a:buChar char="v"/>
            </a:pPr>
            <a:endParaRPr lang="da-DK" sz="2400" dirty="0"/>
          </a:p>
          <a:p>
            <a:pPr marL="342900" indent="-342900">
              <a:buFont typeface="Wingdings" panose="05000000000000000000" pitchFamily="2" charset="2"/>
              <a:buChar char="v"/>
            </a:pPr>
            <a:r>
              <a:rPr lang="da-DK" sz="2400" dirty="0"/>
              <a:t>Bedre kvalitet i anbringelserne </a:t>
            </a:r>
          </a:p>
          <a:p>
            <a:endParaRPr lang="da-DK" sz="1800" b="1" dirty="0"/>
          </a:p>
          <a:p>
            <a:endParaRPr lang="da-DK" dirty="0"/>
          </a:p>
        </p:txBody>
      </p:sp>
      <p:sp>
        <p:nvSpPr>
          <p:cNvPr id="3" name="Pladsholder til indhold 2"/>
          <p:cNvSpPr>
            <a:spLocks noGrp="1"/>
          </p:cNvSpPr>
          <p:nvPr>
            <p:ph idx="10"/>
          </p:nvPr>
        </p:nvSpPr>
        <p:spPr/>
        <p:txBody>
          <a:bodyPr/>
          <a:lstStyle/>
          <a:p>
            <a:pPr marL="342900" indent="-342900">
              <a:buFont typeface="Wingdings" panose="05000000000000000000" pitchFamily="2" charset="2"/>
              <a:buChar char="v"/>
            </a:pPr>
            <a:endParaRPr lang="da-DK" sz="2000" b="1" dirty="0" smtClean="0"/>
          </a:p>
          <a:p>
            <a:pPr marL="342900" indent="-342900">
              <a:buFont typeface="Wingdings" panose="05000000000000000000" pitchFamily="2" charset="2"/>
              <a:buChar char="v"/>
            </a:pPr>
            <a:r>
              <a:rPr lang="da-DK" sz="2400" dirty="0" smtClean="0"/>
              <a:t>Bedre </a:t>
            </a:r>
            <a:r>
              <a:rPr lang="da-DK" sz="2400" dirty="0"/>
              <a:t>kvalitet i sagsbehandlingen og styrket retssikkerhed </a:t>
            </a:r>
            <a:endParaRPr lang="da-DK" sz="2400" dirty="0" smtClean="0"/>
          </a:p>
          <a:p>
            <a:pPr marL="342900" indent="-342900">
              <a:buFont typeface="Wingdings" panose="05000000000000000000" pitchFamily="2" charset="2"/>
              <a:buChar char="v"/>
            </a:pPr>
            <a:endParaRPr lang="da-DK" sz="2400" dirty="0"/>
          </a:p>
          <a:p>
            <a:pPr marL="342900" indent="-342900">
              <a:buFont typeface="Wingdings" panose="05000000000000000000" pitchFamily="2" charset="2"/>
              <a:buChar char="v"/>
            </a:pPr>
            <a:r>
              <a:rPr lang="da-DK" sz="2400" dirty="0" smtClean="0"/>
              <a:t>Godt </a:t>
            </a:r>
            <a:r>
              <a:rPr lang="da-DK" sz="2400" dirty="0"/>
              <a:t>ind i voksenlivet </a:t>
            </a:r>
            <a:endParaRPr lang="da-DK" sz="2400" dirty="0" smtClean="0"/>
          </a:p>
          <a:p>
            <a:pPr marL="342900" indent="-342900">
              <a:buFont typeface="Wingdings" panose="05000000000000000000" pitchFamily="2" charset="2"/>
              <a:buChar char="v"/>
            </a:pPr>
            <a:endParaRPr lang="da-DK" sz="2400" dirty="0" smtClean="0"/>
          </a:p>
          <a:p>
            <a:pPr marL="342900" indent="-342900">
              <a:buFont typeface="Wingdings" panose="05000000000000000000" pitchFamily="2" charset="2"/>
              <a:buChar char="v"/>
            </a:pPr>
            <a:r>
              <a:rPr lang="da-DK" sz="2400" dirty="0" smtClean="0"/>
              <a:t>Fra aftale til virkelighed </a:t>
            </a:r>
            <a:endParaRPr lang="da-DK" sz="2400" dirty="0"/>
          </a:p>
          <a:p>
            <a:endParaRPr lang="da-DK" sz="1600" b="1" dirty="0"/>
          </a:p>
          <a:p>
            <a:endParaRPr lang="da-DK" dirty="0"/>
          </a:p>
        </p:txBody>
      </p:sp>
      <p:sp>
        <p:nvSpPr>
          <p:cNvPr id="4" name="Titel 3"/>
          <p:cNvSpPr>
            <a:spLocks noGrp="1"/>
          </p:cNvSpPr>
          <p:nvPr>
            <p:ph type="title"/>
          </p:nvPr>
        </p:nvSpPr>
        <p:spPr/>
        <p:txBody>
          <a:bodyPr/>
          <a:lstStyle/>
          <a:p>
            <a:r>
              <a:rPr lang="da-DK" dirty="0" smtClean="0"/>
              <a:t>De centrale sigtepunkter i Børnene først</a:t>
            </a:r>
            <a:endParaRPr lang="da-DK" dirty="0"/>
          </a:p>
        </p:txBody>
      </p:sp>
      <p:sp>
        <p:nvSpPr>
          <p:cNvPr id="5" name="Pladsholder til sidefod 4"/>
          <p:cNvSpPr>
            <a:spLocks noGrp="1"/>
          </p:cNvSpPr>
          <p:nvPr>
            <p:ph type="ftr" sz="quarter" idx="4294967295"/>
          </p:nvPr>
        </p:nvSpPr>
        <p:spPr/>
        <p:txBody>
          <a:bodyPr/>
          <a:lstStyle/>
          <a:p>
            <a:r>
              <a:rPr lang="da-DK" smtClean="0"/>
              <a:t>Barnets lov</a:t>
            </a:r>
            <a:endParaRPr lang="da-DK" dirty="0"/>
          </a:p>
        </p:txBody>
      </p:sp>
    </p:spTree>
    <p:extLst>
      <p:ext uri="{BB962C8B-B14F-4D97-AF65-F5344CB8AC3E}">
        <p14:creationId xmlns:p14="http://schemas.microsoft.com/office/powerpoint/2010/main" val="3876873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5760" y="3050957"/>
            <a:ext cx="7848872" cy="756084"/>
          </a:xfrm>
        </p:spPr>
        <p:txBody>
          <a:bodyPr/>
          <a:lstStyle/>
          <a:p>
            <a:r>
              <a:rPr lang="da-DK" dirty="0" smtClean="0"/>
              <a:t/>
            </a:r>
            <a:br>
              <a:rPr lang="da-DK" dirty="0" smtClean="0"/>
            </a:br>
            <a:r>
              <a:rPr lang="da-DK" dirty="0"/>
              <a:t/>
            </a:r>
            <a:br>
              <a:rPr lang="da-DK" dirty="0"/>
            </a:br>
            <a:r>
              <a:rPr lang="da-DK" sz="3600" dirty="0" smtClean="0"/>
              <a:t>2. Barnets lov</a:t>
            </a:r>
            <a:br>
              <a:rPr lang="da-DK" sz="3600" dirty="0" smtClean="0"/>
            </a:br>
            <a:r>
              <a:rPr lang="da-DK" sz="3600" dirty="0" smtClean="0"/>
              <a:t/>
            </a:r>
            <a:br>
              <a:rPr lang="da-DK" sz="3600" dirty="0" smtClean="0"/>
            </a:br>
            <a:r>
              <a:rPr lang="da-DK" sz="3600" dirty="0" smtClean="0"/>
              <a:t>Fokusområder og bestemmelser</a:t>
            </a:r>
            <a:r>
              <a:rPr lang="da-DK" dirty="0" smtClean="0"/>
              <a:t/>
            </a:r>
            <a:br>
              <a:rPr lang="da-DK" dirty="0" smtClean="0"/>
            </a:br>
            <a:r>
              <a:rPr lang="da-DK" dirty="0" smtClean="0"/>
              <a:t/>
            </a:r>
            <a:br>
              <a:rPr lang="da-DK" dirty="0" smtClean="0"/>
            </a:br>
            <a:r>
              <a:rPr lang="da-DK" dirty="0" smtClean="0"/>
              <a:t> </a:t>
            </a:r>
            <a:endParaRPr lang="da-DK" dirty="0"/>
          </a:p>
        </p:txBody>
      </p:sp>
    </p:spTree>
    <p:extLst>
      <p:ext uri="{BB962C8B-B14F-4D97-AF65-F5344CB8AC3E}">
        <p14:creationId xmlns:p14="http://schemas.microsoft.com/office/powerpoint/2010/main" val="4229161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7"/>
          </p:nvPr>
        </p:nvSpPr>
        <p:spPr/>
        <p:txBody>
          <a:bodyPr>
            <a:normAutofit/>
          </a:bodyPr>
          <a:lstStyle/>
          <a:p>
            <a:endParaRPr lang="da-DK" sz="3200" dirty="0" smtClean="0"/>
          </a:p>
          <a:p>
            <a:endParaRPr lang="da-DK" sz="3200" dirty="0"/>
          </a:p>
          <a:p>
            <a:endParaRPr lang="da-DK" sz="3200" dirty="0" smtClean="0"/>
          </a:p>
          <a:p>
            <a:endParaRPr lang="da-DK" dirty="0" smtClean="0"/>
          </a:p>
          <a:p>
            <a:endParaRPr lang="da-DK" dirty="0"/>
          </a:p>
        </p:txBody>
      </p:sp>
      <p:sp>
        <p:nvSpPr>
          <p:cNvPr id="5" name="Pladsholder til indhold 4"/>
          <p:cNvSpPr>
            <a:spLocks noGrp="1"/>
          </p:cNvSpPr>
          <p:nvPr>
            <p:ph idx="1"/>
          </p:nvPr>
        </p:nvSpPr>
        <p:spPr>
          <a:xfrm>
            <a:off x="5879976" y="1764136"/>
            <a:ext cx="5275393" cy="3600400"/>
          </a:xfrm>
        </p:spPr>
        <p:txBody>
          <a:bodyPr>
            <a:normAutofit lnSpcReduction="10000"/>
          </a:bodyPr>
          <a:lstStyle/>
          <a:p>
            <a:pPr marL="457200" indent="-457200">
              <a:buFont typeface="Arial" panose="020B0604020202020204" pitchFamily="34" charset="0"/>
              <a:buChar char="•"/>
            </a:pPr>
            <a:r>
              <a:rPr lang="da-DK" sz="2800" dirty="0"/>
              <a:t>En helt ny </a:t>
            </a:r>
            <a:r>
              <a:rPr lang="da-DK" sz="2800" dirty="0" smtClean="0"/>
              <a:t>hovedlov </a:t>
            </a:r>
            <a:r>
              <a:rPr lang="da-DK" sz="2800" dirty="0"/>
              <a:t>på området. </a:t>
            </a:r>
          </a:p>
          <a:p>
            <a:pPr marL="457200" indent="-457200">
              <a:buFont typeface="Arial" panose="020B0604020202020204" pitchFamily="34" charset="0"/>
              <a:buChar char="•"/>
            </a:pPr>
            <a:r>
              <a:rPr lang="da-DK" sz="2800" dirty="0" smtClean="0"/>
              <a:t>En </a:t>
            </a:r>
            <a:r>
              <a:rPr lang="da-DK" sz="2800" dirty="0"/>
              <a:t>samlet lov for udsatte børn og </a:t>
            </a:r>
            <a:r>
              <a:rPr lang="da-DK" sz="2800" dirty="0" smtClean="0"/>
              <a:t>unge og </a:t>
            </a:r>
            <a:r>
              <a:rPr lang="da-DK" sz="2800" dirty="0"/>
              <a:t>for børn med nedsat fysisk og psykisk funktionsevne.</a:t>
            </a:r>
          </a:p>
          <a:p>
            <a:pPr marL="457200" indent="-457200">
              <a:buFont typeface="Arial" panose="020B0604020202020204" pitchFamily="34" charset="0"/>
              <a:buChar char="•"/>
            </a:pPr>
            <a:r>
              <a:rPr lang="da-DK" sz="2800" dirty="0"/>
              <a:t>Vedtaget i Folketinget den 2. juni 2023.</a:t>
            </a:r>
          </a:p>
          <a:p>
            <a:pPr marL="457200" indent="-457200">
              <a:buAutoNum type="arabicPeriod"/>
            </a:pPr>
            <a:endParaRPr lang="da-DK" sz="2000" dirty="0" smtClean="0"/>
          </a:p>
        </p:txBody>
      </p:sp>
      <p:sp>
        <p:nvSpPr>
          <p:cNvPr id="3" name="Rektangel 2"/>
          <p:cNvSpPr/>
          <p:nvPr/>
        </p:nvSpPr>
        <p:spPr>
          <a:xfrm>
            <a:off x="1127448" y="2856450"/>
            <a:ext cx="3816424" cy="707886"/>
          </a:xfrm>
          <a:prstGeom prst="rect">
            <a:avLst/>
          </a:prstGeom>
        </p:spPr>
        <p:txBody>
          <a:bodyPr wrap="square">
            <a:spAutoFit/>
          </a:bodyPr>
          <a:lstStyle/>
          <a:p>
            <a:r>
              <a:rPr lang="da-DK" sz="4000" dirty="0" smtClean="0">
                <a:solidFill>
                  <a:schemeClr val="bg1"/>
                </a:solidFill>
              </a:rPr>
              <a:t>Barnets lov </a:t>
            </a:r>
            <a:endParaRPr lang="da-DK" sz="4000" dirty="0">
              <a:solidFill>
                <a:schemeClr val="bg1"/>
              </a:solidFill>
            </a:endParaRPr>
          </a:p>
        </p:txBody>
      </p:sp>
    </p:spTree>
    <p:extLst>
      <p:ext uri="{BB962C8B-B14F-4D97-AF65-F5344CB8AC3E}">
        <p14:creationId xmlns:p14="http://schemas.microsoft.com/office/powerpoint/2010/main" val="3827156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840239" y="1816063"/>
            <a:ext cx="10536851" cy="4248151"/>
          </a:xfrm>
          <a:solidFill>
            <a:schemeClr val="bg1">
              <a:lumMod val="95000"/>
            </a:schemeClr>
          </a:solidFill>
        </p:spPr>
        <p:txBody>
          <a:bodyPr>
            <a:normAutofit/>
          </a:bodyPr>
          <a:lstStyle/>
          <a:p>
            <a:pPr marL="285750" indent="-285750">
              <a:buFont typeface="Wingdings" panose="05000000000000000000" pitchFamily="2" charset="2"/>
              <a:buChar char="v"/>
            </a:pPr>
            <a:endParaRPr lang="da-DK" sz="1800" b="1" dirty="0" smtClean="0"/>
          </a:p>
          <a:p>
            <a:pPr marL="457200" lvl="0" indent="-457200">
              <a:buFont typeface="Wingdings" panose="05000000000000000000" pitchFamily="2" charset="2"/>
              <a:buChar char="Ø"/>
            </a:pPr>
            <a:r>
              <a:rPr lang="da-DK" sz="2800" dirty="0"/>
              <a:t>Et tidssvarende børnesyn: Flere rettigheder og løbende inddragelse </a:t>
            </a:r>
          </a:p>
          <a:p>
            <a:pPr marL="457200" indent="-457200">
              <a:buFont typeface="Wingdings" panose="05000000000000000000" pitchFamily="2" charset="2"/>
              <a:buChar char="Ø"/>
            </a:pPr>
            <a:r>
              <a:rPr lang="da-DK" sz="2800" dirty="0" smtClean="0"/>
              <a:t>Fleksible </a:t>
            </a:r>
            <a:r>
              <a:rPr lang="da-DK" sz="2800" dirty="0"/>
              <a:t>sagsforløb med større rum for socialfaglige vurderinger</a:t>
            </a:r>
          </a:p>
          <a:p>
            <a:pPr marL="457200" lvl="0" indent="-457200">
              <a:buFont typeface="Wingdings" panose="05000000000000000000" pitchFamily="2" charset="2"/>
              <a:buChar char="Ø"/>
            </a:pPr>
            <a:r>
              <a:rPr lang="da-DK" sz="2800" dirty="0"/>
              <a:t>Rette hjælp i tide</a:t>
            </a:r>
          </a:p>
          <a:p>
            <a:pPr marL="457200" lvl="0" indent="-457200">
              <a:buFont typeface="Wingdings" panose="05000000000000000000" pitchFamily="2" charset="2"/>
              <a:buChar char="Ø"/>
            </a:pPr>
            <a:r>
              <a:rPr lang="da-DK" sz="2800" dirty="0"/>
              <a:t>Færre skift og mere </a:t>
            </a:r>
            <a:r>
              <a:rPr lang="da-DK" sz="2800" dirty="0" smtClean="0"/>
              <a:t>stabilitet.</a:t>
            </a:r>
            <a:endParaRPr lang="da-DK" sz="2800" dirty="0"/>
          </a:p>
          <a:p>
            <a:endParaRPr lang="da-DK" dirty="0"/>
          </a:p>
        </p:txBody>
      </p:sp>
      <p:sp>
        <p:nvSpPr>
          <p:cNvPr id="4" name="Titel 3"/>
          <p:cNvSpPr>
            <a:spLocks noGrp="1"/>
          </p:cNvSpPr>
          <p:nvPr>
            <p:ph type="title"/>
          </p:nvPr>
        </p:nvSpPr>
        <p:spPr/>
        <p:txBody>
          <a:bodyPr/>
          <a:lstStyle/>
          <a:p>
            <a:r>
              <a:rPr lang="da-DK" dirty="0" smtClean="0"/>
              <a:t>Barnets lov – særlige fokusområder</a:t>
            </a:r>
            <a:endParaRPr lang="da-DK" dirty="0"/>
          </a:p>
        </p:txBody>
      </p:sp>
      <p:sp>
        <p:nvSpPr>
          <p:cNvPr id="5" name="Pladsholder til sidefod 4"/>
          <p:cNvSpPr>
            <a:spLocks noGrp="1"/>
          </p:cNvSpPr>
          <p:nvPr>
            <p:ph type="ftr" sz="quarter" idx="4294967295"/>
          </p:nvPr>
        </p:nvSpPr>
        <p:spPr/>
        <p:txBody>
          <a:bodyPr/>
          <a:lstStyle/>
          <a:p>
            <a:r>
              <a:rPr lang="da-DK" smtClean="0"/>
              <a:t>Barnets lov</a:t>
            </a:r>
            <a:endParaRPr lang="da-DK" dirty="0"/>
          </a:p>
        </p:txBody>
      </p:sp>
    </p:spTree>
    <p:extLst>
      <p:ext uri="{BB962C8B-B14F-4D97-AF65-F5344CB8AC3E}">
        <p14:creationId xmlns:p14="http://schemas.microsoft.com/office/powerpoint/2010/main" val="3917653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6" y="844551"/>
            <a:ext cx="10538884" cy="612070"/>
          </a:xfrm>
        </p:spPr>
        <p:txBody>
          <a:bodyPr/>
          <a:lstStyle/>
          <a:p>
            <a:r>
              <a:rPr lang="da-DK" dirty="0"/>
              <a:t>N</a:t>
            </a:r>
            <a:r>
              <a:rPr lang="da-DK" dirty="0" smtClean="0"/>
              <a:t>ye </a:t>
            </a:r>
            <a:r>
              <a:rPr lang="da-DK" dirty="0"/>
              <a:t>bestemmelser </a:t>
            </a:r>
            <a:r>
              <a:rPr lang="da-DK" dirty="0" smtClean="0"/>
              <a:t>i barnets lov - Rettigheder</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xfrm>
            <a:off x="861002" y="1929922"/>
            <a:ext cx="10538884" cy="4248151"/>
          </a:xfrm>
          <a:solidFill>
            <a:schemeClr val="bg1">
              <a:lumMod val="95000"/>
            </a:schemeClr>
          </a:solidFill>
        </p:spPr>
        <p:txBody>
          <a:bodyPr/>
          <a:lstStyle/>
          <a:p>
            <a:r>
              <a:rPr lang="da-DK" sz="2800" dirty="0"/>
              <a:t>Reglerne </a:t>
            </a:r>
            <a:r>
              <a:rPr lang="da-DK" sz="2800" dirty="0" smtClean="0"/>
              <a:t>er samlet </a:t>
            </a:r>
            <a:r>
              <a:rPr lang="da-DK" sz="2800" dirty="0"/>
              <a:t>i </a:t>
            </a:r>
            <a:r>
              <a:rPr lang="da-DK" sz="2800" dirty="0" smtClean="0"/>
              <a:t>én lov.</a:t>
            </a:r>
            <a:endParaRPr lang="da-DK" sz="2800" dirty="0"/>
          </a:p>
          <a:p>
            <a:endParaRPr lang="da-DK" sz="2800" dirty="0"/>
          </a:p>
          <a:p>
            <a:r>
              <a:rPr lang="da-DK" sz="2800" dirty="0"/>
              <a:t>Flere rettigheder til børn og </a:t>
            </a:r>
            <a:r>
              <a:rPr lang="da-DK" sz="2800" dirty="0" smtClean="0"/>
              <a:t>unge:</a:t>
            </a:r>
            <a:endParaRPr lang="da-DK" sz="2800" dirty="0"/>
          </a:p>
          <a:p>
            <a:pPr marL="457200" indent="-457200">
              <a:buFont typeface="Arial" panose="020B0604020202020204" pitchFamily="34" charset="0"/>
              <a:buChar char="•"/>
            </a:pPr>
            <a:r>
              <a:rPr lang="da-DK" sz="2800" dirty="0"/>
              <a:t>Ret til inddragelse og indflydelse </a:t>
            </a:r>
          </a:p>
          <a:p>
            <a:pPr marL="457200" indent="-457200">
              <a:buFont typeface="Arial" panose="020B0604020202020204" pitchFamily="34" charset="0"/>
              <a:buChar char="•"/>
            </a:pPr>
            <a:r>
              <a:rPr lang="da-DK" sz="2800" dirty="0"/>
              <a:t>Partsbeføjelse i visse sager fra 10 år </a:t>
            </a:r>
          </a:p>
          <a:p>
            <a:pPr marL="457200" indent="-457200">
              <a:buFont typeface="Arial" panose="020B0604020202020204" pitchFamily="34" charset="0"/>
              <a:buChar char="•"/>
            </a:pPr>
            <a:r>
              <a:rPr lang="da-DK" sz="2800" dirty="0"/>
              <a:t>Skal oplyses om retten til en bisidder</a:t>
            </a:r>
          </a:p>
          <a:p>
            <a:pPr marL="457200" indent="-457200">
              <a:buFont typeface="Arial" panose="020B0604020202020204" pitchFamily="34" charset="0"/>
              <a:buChar char="•"/>
            </a:pPr>
            <a:r>
              <a:rPr lang="da-DK" sz="2800" dirty="0"/>
              <a:t>Anmode om (anbringelse, støtteperson under samvær, suspenderet </a:t>
            </a:r>
            <a:r>
              <a:rPr lang="da-DK" sz="2800" dirty="0" smtClean="0"/>
              <a:t>samvær </a:t>
            </a:r>
            <a:r>
              <a:rPr lang="da-DK" sz="2800" dirty="0"/>
              <a:t>og permanent anbringelse</a:t>
            </a:r>
            <a:r>
              <a:rPr lang="da-DK" sz="2800" dirty="0" smtClean="0"/>
              <a:t>).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26628657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Socialstyrelsen DK">
  <a:themeElements>
    <a:clrScheme name="Brugerdefineret 11">
      <a:dk1>
        <a:sysClr val="windowText" lastClr="000000"/>
      </a:dk1>
      <a:lt1>
        <a:sysClr val="window" lastClr="FFFFFF"/>
      </a:lt1>
      <a:dk2>
        <a:srgbClr val="AF292E"/>
      </a:dk2>
      <a:lt2>
        <a:srgbClr val="7C7679"/>
      </a:lt2>
      <a:accent1>
        <a:srgbClr val="977B78"/>
      </a:accent1>
      <a:accent2>
        <a:srgbClr val="2F526F"/>
      </a:accent2>
      <a:accent3>
        <a:srgbClr val="E4BC2F"/>
      </a:accent3>
      <a:accent4>
        <a:srgbClr val="6C8777"/>
      </a:accent4>
      <a:accent5>
        <a:srgbClr val="C27030"/>
      </a:accent5>
      <a:accent6>
        <a:srgbClr val="AF292E"/>
      </a:accent6>
      <a:hlink>
        <a:srgbClr val="AF292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dirty="0" smtClean="0"/>
        </a:defPPr>
      </a:lstStyle>
    </a:txDef>
  </a:objectDefaults>
  <a:extraClrSchemeLst/>
  <a:custClrLst>
    <a:custClr name="Custom Color 1">
      <a:srgbClr val="E9D392"/>
    </a:custClr>
    <a:custClr name="Custom Color 2">
      <a:srgbClr val="BAD9C1"/>
    </a:custClr>
    <a:custClr name="Custom Color 3">
      <a:srgbClr val="C6C7C9"/>
    </a:custClr>
    <a:custClr name="Custom Color 4">
      <a:srgbClr val="ECE38A"/>
    </a:custClr>
    <a:custClr name="Custom Color 5">
      <a:srgbClr val="CDE7EE"/>
    </a:custClr>
    <a:custClr name="Custom Color 6">
      <a:srgbClr val="BCB5B2"/>
    </a:custClr>
    <a:custClr name="Custom Color 7">
      <a:srgbClr val="D2E4BE"/>
    </a:custClr>
    <a:custClr name="Custom Color 8">
      <a:srgbClr val="CDDEF3"/>
    </a:custClr>
    <a:custClr name="Custom Color 9">
      <a:srgbClr val="DED5CB"/>
    </a:custClr>
    <a:custClr name="Custom Color 10">
      <a:srgbClr val="F9F8E0"/>
    </a:custClr>
  </a:custClrLst>
  <a:extLst>
    <a:ext uri="{05A4C25C-085E-4340-85A3-A5531E510DB2}">
      <thm15:themeFamily xmlns:thm15="http://schemas.microsoft.com/office/thememl/2012/main" name="Social- og Boligstyrelsen_DK-Skabelon.pptx" id="{48163ED1-42B7-4F8B-BD31-1DE7E7FCBC24}" vid="{02041627-A25B-43FE-A220-3CAEEAB82C3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ocialstyrelsen PPT">
      <a:dk1>
        <a:sysClr val="windowText" lastClr="000000"/>
      </a:dk1>
      <a:lt1>
        <a:sysClr val="window" lastClr="FFFFFF"/>
      </a:lt1>
      <a:dk2>
        <a:srgbClr val="AF292E"/>
      </a:dk2>
      <a:lt2>
        <a:srgbClr val="797777"/>
      </a:lt2>
      <a:accent1>
        <a:srgbClr val="C27030"/>
      </a:accent1>
      <a:accent2>
        <a:srgbClr val="6C8777"/>
      </a:accent2>
      <a:accent3>
        <a:srgbClr val="595959"/>
      </a:accent3>
      <a:accent4>
        <a:srgbClr val="E4BC2F"/>
      </a:accent4>
      <a:accent5>
        <a:srgbClr val="7090AD"/>
      </a:accent5>
      <a:accent6>
        <a:srgbClr val="7C767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1565dc23c4cd4f048ef6bd49b81aaed2</Template>
  <TotalTime>0</TotalTime>
  <Words>6932</Words>
  <Application>Microsoft Office PowerPoint</Application>
  <PresentationFormat>Widescreen</PresentationFormat>
  <Paragraphs>523</Paragraphs>
  <Slides>19</Slides>
  <Notes>19</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19</vt:i4>
      </vt:variant>
    </vt:vector>
  </HeadingPairs>
  <TitlesOfParts>
    <vt:vector size="23" baseType="lpstr">
      <vt:lpstr>Arial</vt:lpstr>
      <vt:lpstr>Calibri</vt:lpstr>
      <vt:lpstr>Wingdings</vt:lpstr>
      <vt:lpstr>Socialstyrelsen DK</vt:lpstr>
      <vt:lpstr>Barnets lov </vt:lpstr>
      <vt:lpstr>Indhold</vt:lpstr>
      <vt:lpstr>  1. Børnene Først   – Baggrund for den nye lov   </vt:lpstr>
      <vt:lpstr>PowerPoint-præsentation</vt:lpstr>
      <vt:lpstr>De centrale sigtepunkter i Børnene først</vt:lpstr>
      <vt:lpstr>  2. Barnets lov  Fokusområder og bestemmelser   </vt:lpstr>
      <vt:lpstr>PowerPoint-præsentation</vt:lpstr>
      <vt:lpstr>Barnets lov – særlige fokusområder</vt:lpstr>
      <vt:lpstr>Nye bestemmelser i barnets lov - Rettigheder </vt:lpstr>
      <vt:lpstr>Nye bestemmelser i barnets lov – Sagsskridt   </vt:lpstr>
      <vt:lpstr>Nye bestemmelser i barnets lov – Afgørelser, planer og opfølgning  </vt:lpstr>
      <vt:lpstr>Barnets lov - nye bestemmelser – anbringelse  </vt:lpstr>
      <vt:lpstr>Barnets lov – nye bestemmelser om adoption og permanet anbringelse  </vt:lpstr>
      <vt:lpstr> Barnets lov i praksis   </vt:lpstr>
      <vt:lpstr>Barnets lov i praksis    </vt:lpstr>
      <vt:lpstr>Barnets lov i praksis    </vt:lpstr>
      <vt:lpstr>Børnesyn og Laura Lundys model</vt:lpstr>
      <vt:lpstr>Barnets lov i praksis    </vt:lpstr>
      <vt:lpstr>Barnets lov i praksis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2023-01-17T09:41:13Z</dcterms:created>
  <dcterms:modified xsi:type="dcterms:W3CDTF">2023-09-26T08:06:30Z</dcterms:modified>
</cp:coreProperties>
</file>